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2" r:id="rId12"/>
    <p:sldId id="266" r:id="rId13"/>
    <p:sldId id="273" r:id="rId14"/>
    <p:sldId id="269" r:id="rId15"/>
    <p:sldId id="267" r:id="rId16"/>
    <p:sldId id="270" r:id="rId17"/>
    <p:sldId id="274" r:id="rId18"/>
    <p:sldId id="278" r:id="rId19"/>
    <p:sldId id="279" r:id="rId20"/>
    <p:sldId id="280" r:id="rId21"/>
    <p:sldId id="281" r:id="rId22"/>
    <p:sldId id="282" r:id="rId23"/>
    <p:sldId id="283" r:id="rId24"/>
    <p:sldId id="284" r:id="rId25"/>
    <p:sldId id="276" r:id="rId26"/>
    <p:sldId id="285" r:id="rId27"/>
    <p:sldId id="286" r:id="rId28"/>
    <p:sldId id="287" r:id="rId29"/>
    <p:sldId id="288" r:id="rId30"/>
    <p:sldId id="289" r:id="rId31"/>
    <p:sldId id="268" r:id="rId32"/>
    <p:sldId id="271" r:id="rId33"/>
    <p:sldId id="290" r:id="rId34"/>
    <p:sldId id="29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slide" Target="slide31.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33.xml"/></Relationships>
</file>

<file path=ppt/slides/_rels/slide32.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AutoShape 2" descr="Image result for LO GO TRUONG THCS THANH XUÂN TRU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LO GO TRUONG THCS THANH XUÂN TRU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0950" y="-1"/>
            <a:ext cx="1714499" cy="1714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807027" y="2052032"/>
            <a:ext cx="76962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WELCOME TO OUR CLASS</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TextBox 8"/>
          <p:cNvSpPr txBox="1"/>
          <p:nvPr/>
        </p:nvSpPr>
        <p:spPr>
          <a:xfrm>
            <a:off x="1905000" y="4114800"/>
            <a:ext cx="54864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Teacher: Le Minh </a:t>
            </a:r>
            <a:r>
              <a:rPr lang="en-US" sz="3200" dirty="0" err="1" smtClean="0">
                <a:latin typeface="Times New Roman" pitchFamily="18" charset="0"/>
                <a:cs typeface="Times New Roman" pitchFamily="18" charset="0"/>
              </a:rPr>
              <a:t>Nguyet</a:t>
            </a:r>
            <a:endParaRPr lang="en-US" sz="3200" dirty="0">
              <a:latin typeface="Times New Roman" pitchFamily="18" charset="0"/>
              <a:cs typeface="Times New Roman" pitchFamily="18" charset="0"/>
            </a:endParaRPr>
          </a:p>
        </p:txBody>
      </p:sp>
      <p:pic>
        <p:nvPicPr>
          <p:cNvPr id="8" name="Picture 12" descr="nhom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21219077">
            <a:off x="8667608" y="214745"/>
            <a:ext cx="579437" cy="220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0" descr="729747d8za2kbusq"/>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5919788"/>
            <a:ext cx="1600200"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729747d8za2kbusq">
            <a:hlinkClick r:id="rId5" action="ppaction://hlinksldjump"/>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5919788"/>
            <a:ext cx="1600200"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2" descr="nhom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9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descr="nhom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1405731" y="-918369"/>
            <a:ext cx="579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2" descr="nhom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7501731" y="-948531"/>
            <a:ext cx="579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8565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143000" y="599420"/>
            <a:ext cx="79248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CÁCH ĐẶT CÂU HỎI CHO PHẦN GẠCH CHÂN</a:t>
            </a:r>
            <a:endParaRPr lang="en-US" sz="2400" b="1" dirty="0">
              <a:latin typeface="Times New Roman" pitchFamily="18" charset="0"/>
              <a:cs typeface="Times New Roman" pitchFamily="18" charset="0"/>
            </a:endParaRPr>
          </a:p>
        </p:txBody>
      </p:sp>
      <p:sp>
        <p:nvSpPr>
          <p:cNvPr id="6" name="TextBox 5"/>
          <p:cNvSpPr txBox="1"/>
          <p:nvPr/>
        </p:nvSpPr>
        <p:spPr>
          <a:xfrm>
            <a:off x="1600200" y="1061085"/>
            <a:ext cx="79248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1: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gạch</a:t>
            </a:r>
            <a:endParaRPr lang="en-US" sz="2400" b="1" dirty="0">
              <a:latin typeface="Times New Roman" pitchFamily="18" charset="0"/>
              <a:cs typeface="Times New Roman" pitchFamily="18" charset="0"/>
            </a:endParaRPr>
          </a:p>
        </p:txBody>
      </p:sp>
      <p:sp>
        <p:nvSpPr>
          <p:cNvPr id="7" name="TextBox 6"/>
          <p:cNvSpPr txBox="1"/>
          <p:nvPr/>
        </p:nvSpPr>
        <p:spPr>
          <a:xfrm>
            <a:off x="228600" y="1522750"/>
            <a:ext cx="79248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Để</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hỏi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Wh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gạch</a:t>
            </a:r>
            <a:endParaRPr lang="en-US" sz="2400" b="1" dirty="0">
              <a:latin typeface="Times New Roman" pitchFamily="18" charset="0"/>
              <a:cs typeface="Times New Roman" pitchFamily="18" charset="0"/>
            </a:endParaRPr>
          </a:p>
        </p:txBody>
      </p:sp>
      <p:sp>
        <p:nvSpPr>
          <p:cNvPr id="8" name="TextBox 7"/>
          <p:cNvSpPr txBox="1"/>
          <p:nvPr/>
        </p:nvSpPr>
        <p:spPr>
          <a:xfrm>
            <a:off x="207818" y="2038583"/>
            <a:ext cx="7924800" cy="46166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2: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sang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vấn</a:t>
            </a:r>
            <a:r>
              <a:rPr lang="en-US" sz="2400"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9" name="TextBox 8"/>
          <p:cNvSpPr txBox="1"/>
          <p:nvPr/>
        </p:nvSpPr>
        <p:spPr>
          <a:xfrm>
            <a:off x="207818" y="2548241"/>
            <a:ext cx="8859982" cy="1938992"/>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Chú</a:t>
            </a:r>
            <a:r>
              <a:rPr lang="en-US" sz="2400" b="1" dirty="0" smtClean="0">
                <a:latin typeface="Times New Roman" pitchFamily="18" charset="0"/>
                <a:cs typeface="Times New Roman" pitchFamily="18" charset="0"/>
              </a:rPr>
              <a:t> ý: - </a:t>
            </a:r>
            <a:r>
              <a:rPr lang="en-US" sz="2400" b="1" dirty="0" err="1" smtClean="0">
                <a:latin typeface="Times New Roman" pitchFamily="18" charset="0"/>
                <a:cs typeface="Times New Roman" pitchFamily="18" charset="0"/>
              </a:rPr>
              <a:t>đổi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ngôi</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thuật</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a:t>
            </a:r>
            <a:r>
              <a:rPr lang="en-US" sz="2400" dirty="0" smtClean="0">
                <a:latin typeface="Times New Roman" pitchFamily="18" charset="0"/>
                <a:cs typeface="Times New Roman" pitchFamily="18" charset="0"/>
              </a:rPr>
              <a:t> 1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sang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hỏi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a:t>
            </a:r>
            <a:r>
              <a:rPr lang="en-US" sz="2400" dirty="0" smtClean="0">
                <a:latin typeface="Times New Roman" pitchFamily="18" charset="0"/>
                <a:cs typeface="Times New Roman" pitchFamily="18" charset="0"/>
              </a:rPr>
              <a:t> 2</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 We 		</a:t>
            </a:r>
            <a:r>
              <a:rPr lang="en-US" sz="2400" dirty="0" smtClean="0">
                <a:latin typeface="Times New Roman" pitchFamily="18" charset="0"/>
                <a:cs typeface="Times New Roman" pitchFamily="18" charset="0"/>
                <a:sym typeface="Wingdings" pitchFamily="2" charset="2"/>
              </a:rPr>
              <a:t> you</a:t>
            </a:r>
          </a:p>
          <a:p>
            <a:r>
              <a:rPr lang="en-US" sz="2400" dirty="0">
                <a:latin typeface="Times New Roman" pitchFamily="18" charset="0"/>
                <a:cs typeface="Times New Roman" pitchFamily="18" charset="0"/>
                <a:sym typeface="Wingdings" pitchFamily="2" charset="2"/>
              </a:rPr>
              <a:t>	</a:t>
            </a:r>
            <a:r>
              <a:rPr lang="en-US" sz="2400" dirty="0" smtClean="0">
                <a:latin typeface="Times New Roman" pitchFamily="18" charset="0"/>
                <a:cs typeface="Times New Roman" pitchFamily="18" charset="0"/>
                <a:sym typeface="Wingdings" pitchFamily="2" charset="2"/>
              </a:rPr>
              <a:t>me, us		 you</a:t>
            </a:r>
          </a:p>
          <a:p>
            <a:r>
              <a:rPr lang="en-US" sz="2400" dirty="0">
                <a:latin typeface="Times New Roman" pitchFamily="18" charset="0"/>
                <a:cs typeface="Times New Roman" pitchFamily="18" charset="0"/>
                <a:sym typeface="Wingdings" pitchFamily="2" charset="2"/>
              </a:rPr>
              <a:t>	</a:t>
            </a:r>
            <a:r>
              <a:rPr lang="en-US" sz="2400" dirty="0" smtClean="0">
                <a:latin typeface="Times New Roman" pitchFamily="18" charset="0"/>
                <a:cs typeface="Times New Roman" pitchFamily="18" charset="0"/>
                <a:sym typeface="Wingdings" pitchFamily="2" charset="2"/>
              </a:rPr>
              <a:t>my, our	 your</a:t>
            </a:r>
            <a:r>
              <a:rPr lang="en-US" sz="2400" dirty="0" smtClean="0">
                <a:latin typeface="Times New Roman" pitchFamily="18" charset="0"/>
                <a:cs typeface="Times New Roman" pitchFamily="18" charset="0"/>
              </a:rPr>
              <a:t> </a:t>
            </a:r>
            <a:endParaRPr lang="en-US" sz="2400" b="1" dirty="0">
              <a:latin typeface="Times New Roman" pitchFamily="18" charset="0"/>
              <a:cs typeface="Times New Roman" pitchFamily="18" charset="0"/>
            </a:endParaRPr>
          </a:p>
        </p:txBody>
      </p:sp>
      <p:sp>
        <p:nvSpPr>
          <p:cNvPr id="4" name="Rounded Rectangle 3">
            <a:hlinkClick r:id="rId3" action="ppaction://hlinksldjump"/>
          </p:cNvPr>
          <p:cNvSpPr/>
          <p:nvPr/>
        </p:nvSpPr>
        <p:spPr>
          <a:xfrm>
            <a:off x="8458200" y="76200"/>
            <a:ext cx="685800" cy="5232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663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143000" y="599420"/>
            <a:ext cx="79248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CÁCH ĐẶT CÂU HỎI CHO PHẦN GẠCH CHÂN</a:t>
            </a:r>
            <a:endParaRPr lang="en-US" sz="2400" b="1" dirty="0">
              <a:latin typeface="Times New Roman" pitchFamily="18" charset="0"/>
              <a:cs typeface="Times New Roman" pitchFamily="18" charset="0"/>
            </a:endParaRPr>
          </a:p>
        </p:txBody>
      </p:sp>
      <p:sp>
        <p:nvSpPr>
          <p:cNvPr id="10" name="TextBox 9"/>
          <p:cNvSpPr txBox="1"/>
          <p:nvPr/>
        </p:nvSpPr>
        <p:spPr>
          <a:xfrm>
            <a:off x="128154" y="1088794"/>
            <a:ext cx="8859982" cy="461665"/>
          </a:xfrm>
          <a:prstGeom prst="rect">
            <a:avLst/>
          </a:prstGeom>
          <a:noFill/>
        </p:spPr>
        <p:txBody>
          <a:bodyPr wrap="square" rtlCol="0">
            <a:spAutoFit/>
          </a:bodyPr>
          <a:lstStyle/>
          <a:p>
            <a:pPr lvl="1"/>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đổi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sang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hỏi</a:t>
            </a:r>
            <a:r>
              <a:rPr lang="en-US" sz="2400" dirty="0" smtClean="0">
                <a:latin typeface="Times New Roman" pitchFamily="18" charset="0"/>
                <a:cs typeface="Times New Roman" pitchFamily="18" charset="0"/>
              </a:rPr>
              <a:t>.</a:t>
            </a:r>
          </a:p>
        </p:txBody>
      </p:sp>
      <p:sp>
        <p:nvSpPr>
          <p:cNvPr id="4" name="Rounded Rectangle 3">
            <a:hlinkClick r:id="rId3" action="ppaction://hlinksldjump"/>
          </p:cNvPr>
          <p:cNvSpPr/>
          <p:nvPr/>
        </p:nvSpPr>
        <p:spPr>
          <a:xfrm>
            <a:off x="8458200" y="76200"/>
            <a:ext cx="685800" cy="5232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714226108"/>
              </p:ext>
            </p:extLst>
          </p:nvPr>
        </p:nvGraphicFramePr>
        <p:xfrm>
          <a:off x="256309" y="1752600"/>
          <a:ext cx="8659091" cy="3809999"/>
        </p:xfrm>
        <a:graphic>
          <a:graphicData uri="http://schemas.openxmlformats.org/drawingml/2006/table">
            <a:tbl>
              <a:tblPr firstRow="1" bandRow="1">
                <a:tableStyleId>{5C22544A-7EE6-4342-B048-85BDC9FD1C3A}</a:tableStyleId>
              </a:tblPr>
              <a:tblGrid>
                <a:gridCol w="3575524"/>
                <a:gridCol w="5083567"/>
              </a:tblGrid>
              <a:tr h="560294">
                <a:tc>
                  <a:txBody>
                    <a:bodyPr/>
                    <a:lstStyle/>
                    <a:p>
                      <a:pPr algn="ctr"/>
                      <a:r>
                        <a:rPr lang="en-US" sz="2400" dirty="0" err="1" smtClean="0">
                          <a:solidFill>
                            <a:schemeClr val="tx1"/>
                          </a:solidFill>
                          <a:latin typeface="Times New Roman" pitchFamily="18" charset="0"/>
                          <a:cs typeface="Times New Roman" pitchFamily="18" charset="0"/>
                        </a:rPr>
                        <a:t>Câu</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trần</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thuật</a:t>
                      </a:r>
                      <a:endParaRPr lang="en-US" sz="2400" dirty="0">
                        <a:solidFill>
                          <a:schemeClr val="tx1"/>
                        </a:solidFill>
                        <a:latin typeface="Times New Roman" pitchFamily="18" charset="0"/>
                        <a:cs typeface="Times New Roman" pitchFamily="18" charset="0"/>
                      </a:endParaRPr>
                    </a:p>
                  </a:txBody>
                  <a:tcPr>
                    <a:solidFill>
                      <a:schemeClr val="accent2">
                        <a:lumMod val="20000"/>
                        <a:lumOff val="80000"/>
                      </a:schemeClr>
                    </a:solidFill>
                  </a:tcPr>
                </a:tc>
                <a:tc>
                  <a:txBody>
                    <a:bodyPr/>
                    <a:lstStyle/>
                    <a:p>
                      <a:pPr algn="ctr"/>
                      <a:r>
                        <a:rPr lang="en-US" sz="2400" dirty="0" err="1" smtClean="0">
                          <a:solidFill>
                            <a:schemeClr val="tx1"/>
                          </a:solidFill>
                          <a:latin typeface="Times New Roman" pitchFamily="18" charset="0"/>
                          <a:cs typeface="Times New Roman" pitchFamily="18" charset="0"/>
                        </a:rPr>
                        <a:t>Đổi</a:t>
                      </a:r>
                      <a:r>
                        <a:rPr lang="en-US" sz="2400" dirty="0" smtClean="0">
                          <a:solidFill>
                            <a:schemeClr val="tx1"/>
                          </a:solidFill>
                          <a:latin typeface="Times New Roman" pitchFamily="18" charset="0"/>
                          <a:cs typeface="Times New Roman" pitchFamily="18" charset="0"/>
                        </a:rPr>
                        <a:t> sang</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câu</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hỏi</a:t>
                      </a:r>
                      <a:r>
                        <a:rPr lang="en-US" sz="2400" baseline="0" dirty="0" smtClean="0">
                          <a:solidFill>
                            <a:schemeClr val="tx1"/>
                          </a:solidFill>
                          <a:latin typeface="Times New Roman" pitchFamily="18" charset="0"/>
                          <a:cs typeface="Times New Roman" pitchFamily="18" charset="0"/>
                        </a:rPr>
                        <a:t>(</a:t>
                      </a:r>
                      <a:r>
                        <a:rPr lang="en-US" sz="2400" baseline="0" dirty="0" err="1" smtClean="0">
                          <a:solidFill>
                            <a:schemeClr val="tx1"/>
                          </a:solidFill>
                          <a:latin typeface="Times New Roman" pitchFamily="18" charset="0"/>
                          <a:cs typeface="Times New Roman" pitchFamily="18" charset="0"/>
                        </a:rPr>
                        <a:t>nghi</a:t>
                      </a:r>
                      <a:r>
                        <a:rPr lang="en-US" sz="2400" baseline="0" dirty="0" smtClean="0">
                          <a:solidFill>
                            <a:schemeClr val="tx1"/>
                          </a:solidFill>
                          <a:latin typeface="Times New Roman" pitchFamily="18" charset="0"/>
                          <a:cs typeface="Times New Roman" pitchFamily="18" charset="0"/>
                        </a:rPr>
                        <a:t> </a:t>
                      </a:r>
                      <a:r>
                        <a:rPr lang="en-US" sz="2400" baseline="0" dirty="0" err="1" smtClean="0">
                          <a:solidFill>
                            <a:schemeClr val="tx1"/>
                          </a:solidFill>
                          <a:latin typeface="Times New Roman" pitchFamily="18" charset="0"/>
                          <a:cs typeface="Times New Roman" pitchFamily="18" charset="0"/>
                        </a:rPr>
                        <a:t>vấn</a:t>
                      </a:r>
                      <a:r>
                        <a:rPr lang="en-US" sz="2400" baseline="0" dirty="0" smtClean="0">
                          <a:solidFill>
                            <a:schemeClr val="tx1"/>
                          </a:solidFill>
                          <a:latin typeface="Times New Roman" pitchFamily="18" charset="0"/>
                          <a:cs typeface="Times New Roman" pitchFamily="18" charset="0"/>
                        </a:rPr>
                        <a:t>)</a:t>
                      </a:r>
                      <a:endParaRPr lang="en-US" sz="2400" dirty="0">
                        <a:solidFill>
                          <a:schemeClr val="tx1"/>
                        </a:solidFill>
                        <a:latin typeface="Times New Roman" pitchFamily="18" charset="0"/>
                        <a:cs typeface="Times New Roman" pitchFamily="18" charset="0"/>
                      </a:endParaRPr>
                    </a:p>
                  </a:txBody>
                  <a:tcPr>
                    <a:solidFill>
                      <a:schemeClr val="accent2">
                        <a:lumMod val="20000"/>
                        <a:lumOff val="80000"/>
                      </a:schemeClr>
                    </a:solidFill>
                  </a:tcPr>
                </a:tc>
              </a:tr>
              <a:tr h="560294">
                <a:tc>
                  <a:txBody>
                    <a:bodyPr/>
                    <a:lstStyle/>
                    <a:p>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nguyên</a:t>
                      </a:r>
                      <a:r>
                        <a:rPr lang="en-US" sz="2400" dirty="0" smtClean="0">
                          <a:latin typeface="Times New Roman" pitchFamily="18" charset="0"/>
                          <a:cs typeface="Times New Roman" pitchFamily="18" charset="0"/>
                        </a:rPr>
                        <a:t>(V)</a:t>
                      </a:r>
                      <a:endParaRPr lang="en-US" sz="2400" dirty="0">
                        <a:latin typeface="Times New Roman" pitchFamily="18" charset="0"/>
                        <a:cs typeface="Times New Roman" pitchFamily="18" charset="0"/>
                      </a:endParaRPr>
                    </a:p>
                  </a:txBody>
                  <a:tcPr/>
                </a:tc>
                <a:tc>
                  <a:txBody>
                    <a:bodyPr/>
                    <a:lstStyle/>
                    <a:p>
                      <a:endParaRPr lang="en-US" sz="2400" dirty="0">
                        <a:latin typeface="Times New Roman" pitchFamily="18" charset="0"/>
                        <a:cs typeface="Times New Roman" pitchFamily="18" charset="0"/>
                      </a:endParaRPr>
                    </a:p>
                  </a:txBody>
                  <a:tcPr/>
                </a:tc>
              </a:tr>
              <a:tr h="560294">
                <a:tc>
                  <a:txBody>
                    <a:bodyPr/>
                    <a:lstStyle/>
                    <a:p>
                      <a:r>
                        <a:rPr lang="en-US" sz="2400" dirty="0" err="1" smtClean="0">
                          <a:latin typeface="Times New Roman" pitchFamily="18" charset="0"/>
                          <a:cs typeface="Times New Roman" pitchFamily="18" charset="0"/>
                          <a:sym typeface="Wingdings" pitchFamily="2" charset="2"/>
                        </a:rPr>
                        <a:t>Động</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từ</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có</a:t>
                      </a:r>
                      <a:r>
                        <a:rPr lang="en-US" sz="2400" dirty="0" smtClean="0">
                          <a:latin typeface="Times New Roman" pitchFamily="18" charset="0"/>
                          <a:cs typeface="Times New Roman" pitchFamily="18" charset="0"/>
                          <a:sym typeface="Wingdings" pitchFamily="2" charset="2"/>
                        </a:rPr>
                        <a:t> </a:t>
                      </a:r>
                      <a:r>
                        <a:rPr lang="en-US" sz="2400" dirty="0" smtClean="0">
                          <a:solidFill>
                            <a:srgbClr val="FF0000"/>
                          </a:solidFill>
                          <a:latin typeface="Times New Roman" pitchFamily="18" charset="0"/>
                          <a:cs typeface="Times New Roman" pitchFamily="18" charset="0"/>
                          <a:sym typeface="Wingdings" pitchFamily="2" charset="2"/>
                        </a:rPr>
                        <a:t>‘s, </a:t>
                      </a:r>
                      <a:r>
                        <a:rPr lang="en-US" sz="2400" dirty="0" err="1" smtClean="0">
                          <a:solidFill>
                            <a:srgbClr val="FF0000"/>
                          </a:solidFill>
                          <a:latin typeface="Times New Roman" pitchFamily="18" charset="0"/>
                          <a:cs typeface="Times New Roman" pitchFamily="18" charset="0"/>
                          <a:sym typeface="Wingdings" pitchFamily="2" charset="2"/>
                        </a:rPr>
                        <a:t>es’</a:t>
                      </a:r>
                      <a:endParaRPr lang="en-US" sz="2400" dirty="0">
                        <a:solidFill>
                          <a:srgbClr val="FF0000"/>
                        </a:solidFill>
                        <a:latin typeface="Times New Roman" pitchFamily="18" charset="0"/>
                        <a:cs typeface="Times New Roman" pitchFamily="18" charset="0"/>
                      </a:endParaRPr>
                    </a:p>
                  </a:txBody>
                  <a:tcPr/>
                </a:tc>
                <a:tc>
                  <a:txBody>
                    <a:bodyPr/>
                    <a:lstStyle/>
                    <a:p>
                      <a:endParaRPr lang="en-US" sz="2400" dirty="0">
                        <a:latin typeface="Times New Roman" pitchFamily="18" charset="0"/>
                        <a:cs typeface="Times New Roman" pitchFamily="18" charset="0"/>
                      </a:endParaRPr>
                    </a:p>
                  </a:txBody>
                  <a:tcPr/>
                </a:tc>
              </a:tr>
              <a:tr h="560294">
                <a:tc>
                  <a:txBody>
                    <a:bodyPr/>
                    <a:lstStyle/>
                    <a:p>
                      <a:r>
                        <a:rPr lang="en-US" sz="2400" dirty="0" err="1" smtClean="0">
                          <a:latin typeface="Times New Roman" pitchFamily="18" charset="0"/>
                          <a:cs typeface="Times New Roman" pitchFamily="18" charset="0"/>
                          <a:sym typeface="Wingdings" pitchFamily="2" charset="2"/>
                        </a:rPr>
                        <a:t>Động</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từ</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có</a:t>
                      </a:r>
                      <a:r>
                        <a:rPr lang="en-US" sz="2400" dirty="0" smtClean="0">
                          <a:latin typeface="Times New Roman" pitchFamily="18" charset="0"/>
                          <a:cs typeface="Times New Roman" pitchFamily="18" charset="0"/>
                          <a:sym typeface="Wingdings" pitchFamily="2" charset="2"/>
                        </a:rPr>
                        <a:t> </a:t>
                      </a:r>
                      <a:r>
                        <a:rPr lang="en-US" sz="2400" dirty="0" err="1" smtClean="0">
                          <a:solidFill>
                            <a:srgbClr val="FF0000"/>
                          </a:solidFill>
                          <a:latin typeface="Times New Roman" pitchFamily="18" charset="0"/>
                          <a:cs typeface="Times New Roman" pitchFamily="18" charset="0"/>
                          <a:sym typeface="Wingdings" pitchFamily="2" charset="2"/>
                        </a:rPr>
                        <a:t>ed</a:t>
                      </a:r>
                      <a:r>
                        <a:rPr lang="en-US" sz="2400" dirty="0" smtClean="0">
                          <a:latin typeface="Times New Roman" pitchFamily="18" charset="0"/>
                          <a:cs typeface="Times New Roman" pitchFamily="18" charset="0"/>
                          <a:sym typeface="Wingdings" pitchFamily="2" charset="2"/>
                        </a:rPr>
                        <a:t>/ past simple</a:t>
                      </a:r>
                      <a:endParaRPr lang="en-US" sz="2400" dirty="0">
                        <a:latin typeface="Times New Roman" pitchFamily="18" charset="0"/>
                        <a:cs typeface="Times New Roman" pitchFamily="18" charset="0"/>
                      </a:endParaRPr>
                    </a:p>
                  </a:txBody>
                  <a:tcPr/>
                </a:tc>
                <a:tc>
                  <a:txBody>
                    <a:bodyPr/>
                    <a:lstStyle/>
                    <a:p>
                      <a:endParaRPr lang="en-US" sz="2400" dirty="0">
                        <a:latin typeface="Times New Roman" pitchFamily="18" charset="0"/>
                        <a:cs typeface="Times New Roman" pitchFamily="18" charset="0"/>
                      </a:endParaRPr>
                    </a:p>
                  </a:txBody>
                  <a:tcPr/>
                </a:tc>
              </a:tr>
              <a:tr h="560294">
                <a:tc>
                  <a:txBody>
                    <a:bodyPr/>
                    <a:lstStyle/>
                    <a:p>
                      <a:r>
                        <a:rPr lang="en-US" sz="2400" dirty="0" err="1" smtClean="0">
                          <a:latin typeface="Times New Roman" pitchFamily="18" charset="0"/>
                          <a:cs typeface="Times New Roman" pitchFamily="18" charset="0"/>
                        </a:rPr>
                        <a:t>Có</a:t>
                      </a:r>
                      <a:r>
                        <a:rPr lang="en-US" sz="2400" baseline="0" dirty="0" smtClean="0">
                          <a:latin typeface="Times New Roman" pitchFamily="18" charset="0"/>
                          <a:cs typeface="Times New Roman" pitchFamily="18" charset="0"/>
                        </a:rPr>
                        <a:t> a</a:t>
                      </a:r>
                      <a:r>
                        <a:rPr lang="en-US" sz="2400" dirty="0" smtClean="0">
                          <a:latin typeface="Times New Roman" pitchFamily="18" charset="0"/>
                          <a:cs typeface="Times New Roman" pitchFamily="18" charset="0"/>
                        </a:rPr>
                        <a:t>m/is/are</a:t>
                      </a:r>
                      <a:r>
                        <a:rPr lang="en-US" sz="2400" baseline="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txBody>
                  <a:tcPr/>
                </a:tc>
                <a:tc>
                  <a:txBody>
                    <a:bodyPr/>
                    <a:lstStyle/>
                    <a:p>
                      <a:endParaRPr lang="en-US" sz="2400" dirty="0">
                        <a:latin typeface="Times New Roman" pitchFamily="18" charset="0"/>
                        <a:cs typeface="Times New Roman" pitchFamily="18" charset="0"/>
                      </a:endParaRPr>
                    </a:p>
                  </a:txBody>
                  <a:tcPr/>
                </a:tc>
              </a:tr>
              <a:tr h="1008529">
                <a:tc>
                  <a:txBody>
                    <a:bodyPr/>
                    <a:lstStyle/>
                    <a:p>
                      <a:r>
                        <a:rPr lang="en-US" sz="2400" dirty="0" err="1" smtClean="0">
                          <a:latin typeface="Times New Roman" pitchFamily="18" charset="0"/>
                          <a:cs typeface="Times New Roman" pitchFamily="18" charset="0"/>
                        </a:rPr>
                        <a:t>Có</a:t>
                      </a:r>
                      <a:r>
                        <a:rPr lang="en-US" sz="2400" baseline="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will, can, could, should</a:t>
                      </a:r>
                      <a:endParaRPr lang="en-US" sz="2400" dirty="0">
                        <a:latin typeface="Times New Roman" pitchFamily="18" charset="0"/>
                        <a:cs typeface="Times New Roman" pitchFamily="18" charset="0"/>
                      </a:endParaRPr>
                    </a:p>
                  </a:txBody>
                  <a:tcPr/>
                </a:tc>
                <a:tc>
                  <a:txBody>
                    <a:bodyPr/>
                    <a:lstStyle/>
                    <a:p>
                      <a:endParaRPr lang="en-US" sz="2400" dirty="0">
                        <a:latin typeface="Times New Roman" pitchFamily="18" charset="0"/>
                        <a:cs typeface="Times New Roman" pitchFamily="18" charset="0"/>
                      </a:endParaRPr>
                    </a:p>
                  </a:txBody>
                  <a:tcPr/>
                </a:tc>
              </a:tr>
            </a:tbl>
          </a:graphicData>
        </a:graphic>
      </p:graphicFrame>
      <p:sp>
        <p:nvSpPr>
          <p:cNvPr id="6" name="TextBox 5"/>
          <p:cNvSpPr txBox="1"/>
          <p:nvPr/>
        </p:nvSpPr>
        <p:spPr>
          <a:xfrm>
            <a:off x="3909786" y="2365830"/>
            <a:ext cx="5078350" cy="461665"/>
          </a:xfrm>
          <a:prstGeom prst="rect">
            <a:avLst/>
          </a:prstGeom>
          <a:noFill/>
        </p:spPr>
        <p:txBody>
          <a:bodyPr wrap="square" rtlCol="0">
            <a:spAutoFit/>
          </a:bodyPr>
          <a:lstStyle/>
          <a:p>
            <a:r>
              <a:rPr lang="en-US" sz="2400" dirty="0">
                <a:latin typeface="Times New Roman" pitchFamily="18" charset="0"/>
                <a:cs typeface="Times New Roman" pitchFamily="18" charset="0"/>
                <a:sym typeface="Wingdings" pitchFamily="2" charset="2"/>
              </a:rPr>
              <a:t> ta </a:t>
            </a:r>
            <a:r>
              <a:rPr lang="en-US" sz="2400" dirty="0" err="1">
                <a:latin typeface="Times New Roman" pitchFamily="18" charset="0"/>
                <a:cs typeface="Times New Roman" pitchFamily="18" charset="0"/>
                <a:sym typeface="Wingdings" pitchFamily="2" charset="2"/>
              </a:rPr>
              <a:t>thêm</a:t>
            </a:r>
            <a:r>
              <a:rPr lang="en-US" sz="2400" dirty="0">
                <a:latin typeface="Times New Roman" pitchFamily="18" charset="0"/>
                <a:cs typeface="Times New Roman" pitchFamily="18" charset="0"/>
                <a:sym typeface="Wingdings" pitchFamily="2" charset="2"/>
              </a:rPr>
              <a:t> ‘do’ </a:t>
            </a:r>
            <a:r>
              <a:rPr lang="en-US" sz="2400" dirty="0" err="1">
                <a:latin typeface="Times New Roman" pitchFamily="18" charset="0"/>
                <a:cs typeface="Times New Roman" pitchFamily="18" charset="0"/>
                <a:sym typeface="Wingdings" pitchFamily="2" charset="2"/>
              </a:rPr>
              <a:t>vào</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trước</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chủ</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ngữ</a:t>
            </a:r>
            <a:endParaRPr lang="en-US" sz="2400" dirty="0">
              <a:latin typeface="Times New Roman" pitchFamily="18" charset="0"/>
              <a:cs typeface="Times New Roman" pitchFamily="18" charset="0"/>
            </a:endParaRPr>
          </a:p>
        </p:txBody>
      </p:sp>
      <p:sp>
        <p:nvSpPr>
          <p:cNvPr id="9" name="TextBox 8"/>
          <p:cNvSpPr txBox="1"/>
          <p:nvPr/>
        </p:nvSpPr>
        <p:spPr>
          <a:xfrm>
            <a:off x="3838864" y="2944390"/>
            <a:ext cx="5228936" cy="461665"/>
          </a:xfrm>
          <a:prstGeom prst="rect">
            <a:avLst/>
          </a:prstGeom>
          <a:noFill/>
        </p:spPr>
        <p:txBody>
          <a:bodyPr wrap="square" rtlCol="0">
            <a:spAutoFit/>
          </a:bodyPr>
          <a:lstStyle/>
          <a:p>
            <a:r>
              <a:rPr lang="en-US" sz="2400" dirty="0">
                <a:latin typeface="Times New Roman" pitchFamily="18" charset="0"/>
                <a:cs typeface="Times New Roman" pitchFamily="18" charset="0"/>
                <a:sym typeface="Wingdings" pitchFamily="2" charset="2"/>
              </a:rPr>
              <a:t> ta </a:t>
            </a:r>
            <a:r>
              <a:rPr lang="en-US" sz="2400" dirty="0" err="1">
                <a:latin typeface="Times New Roman" pitchFamily="18" charset="0"/>
                <a:cs typeface="Times New Roman" pitchFamily="18" charset="0"/>
                <a:sym typeface="Wingdings" pitchFamily="2" charset="2"/>
              </a:rPr>
              <a:t>thêm’does</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vào</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trước</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chủ</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ngữ</a:t>
            </a:r>
            <a:endParaRPr lang="en-US" sz="2400" dirty="0">
              <a:latin typeface="Times New Roman" pitchFamily="18" charset="0"/>
              <a:cs typeface="Times New Roman" pitchFamily="18" charset="0"/>
            </a:endParaRPr>
          </a:p>
        </p:txBody>
      </p:sp>
      <p:sp>
        <p:nvSpPr>
          <p:cNvPr id="12" name="TextBox 11"/>
          <p:cNvSpPr txBox="1"/>
          <p:nvPr/>
        </p:nvSpPr>
        <p:spPr>
          <a:xfrm>
            <a:off x="3827978" y="3505200"/>
            <a:ext cx="5228936" cy="461665"/>
          </a:xfrm>
          <a:prstGeom prst="rect">
            <a:avLst/>
          </a:prstGeom>
          <a:noFill/>
        </p:spPr>
        <p:txBody>
          <a:bodyPr wrap="square" rtlCol="0">
            <a:spAutoFit/>
          </a:bodyPr>
          <a:lstStyle/>
          <a:p>
            <a:r>
              <a:rPr lang="en-US" sz="2400" dirty="0">
                <a:latin typeface="Times New Roman" pitchFamily="18" charset="0"/>
                <a:cs typeface="Times New Roman" pitchFamily="18" charset="0"/>
                <a:sym typeface="Wingdings" pitchFamily="2" charset="2"/>
              </a:rPr>
              <a:t> ta </a:t>
            </a:r>
            <a:r>
              <a:rPr lang="en-US" sz="2400" dirty="0" err="1">
                <a:latin typeface="Times New Roman" pitchFamily="18" charset="0"/>
                <a:cs typeface="Times New Roman" pitchFamily="18" charset="0"/>
                <a:sym typeface="Wingdings" pitchFamily="2" charset="2"/>
              </a:rPr>
              <a:t>thêm’did</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vào</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trước</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chủ</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ngữ</a:t>
            </a:r>
            <a:r>
              <a:rPr lang="en-US" sz="2400" dirty="0">
                <a:latin typeface="Times New Roman" pitchFamily="18" charset="0"/>
                <a:cs typeface="Times New Roman" pitchFamily="18" charset="0"/>
              </a:rPr>
              <a:t> </a:t>
            </a:r>
          </a:p>
        </p:txBody>
      </p:sp>
      <p:sp>
        <p:nvSpPr>
          <p:cNvPr id="13" name="TextBox 12"/>
          <p:cNvSpPr txBox="1"/>
          <p:nvPr/>
        </p:nvSpPr>
        <p:spPr>
          <a:xfrm>
            <a:off x="3813464" y="4082142"/>
            <a:ext cx="5228936" cy="461665"/>
          </a:xfrm>
          <a:prstGeom prst="rect">
            <a:avLst/>
          </a:prstGeom>
          <a:noFill/>
        </p:spPr>
        <p:txBody>
          <a:bodyPr wrap="square" rtlCol="0">
            <a:spAutoFit/>
          </a:bodyPr>
          <a:lstStyle/>
          <a:p>
            <a:r>
              <a:rPr lang="en-US" sz="2400" dirty="0">
                <a:latin typeface="Times New Roman" pitchFamily="18" charset="0"/>
                <a:cs typeface="Times New Roman" pitchFamily="18" charset="0"/>
                <a:sym typeface="Wingdings" pitchFamily="2" charset="2"/>
              </a:rPr>
              <a:t> Ta </a:t>
            </a:r>
            <a:r>
              <a:rPr lang="en-US" sz="2400" dirty="0" err="1">
                <a:latin typeface="Times New Roman" pitchFamily="18" charset="0"/>
                <a:cs typeface="Times New Roman" pitchFamily="18" charset="0"/>
                <a:sym typeface="Wingdings" pitchFamily="2" charset="2"/>
              </a:rPr>
              <a:t>đảo</a:t>
            </a:r>
            <a:r>
              <a:rPr lang="en-US" sz="2400" dirty="0">
                <a:latin typeface="Times New Roman" pitchFamily="18" charset="0"/>
                <a:cs typeface="Times New Roman" pitchFamily="18" charset="0"/>
                <a:sym typeface="Wingdings" pitchFamily="2" charset="2"/>
              </a:rPr>
              <a:t> am/ is/ are </a:t>
            </a:r>
            <a:r>
              <a:rPr lang="en-US" sz="2400" dirty="0" err="1">
                <a:latin typeface="Times New Roman" pitchFamily="18" charset="0"/>
                <a:cs typeface="Times New Roman" pitchFamily="18" charset="0"/>
                <a:sym typeface="Wingdings" pitchFamily="2" charset="2"/>
              </a:rPr>
              <a:t>lên</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trước</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chủ</a:t>
            </a:r>
            <a:r>
              <a:rPr lang="en-US" sz="2400" dirty="0">
                <a:latin typeface="Times New Roman" pitchFamily="18" charset="0"/>
                <a:cs typeface="Times New Roman" pitchFamily="18" charset="0"/>
                <a:sym typeface="Wingdings" pitchFamily="2" charset="2"/>
              </a:rPr>
              <a:t> </a:t>
            </a:r>
            <a:r>
              <a:rPr lang="en-US" sz="2400" dirty="0" err="1">
                <a:latin typeface="Times New Roman" pitchFamily="18" charset="0"/>
                <a:cs typeface="Times New Roman" pitchFamily="18" charset="0"/>
                <a:sym typeface="Wingdings" pitchFamily="2" charset="2"/>
              </a:rPr>
              <a:t>ngữ</a:t>
            </a:r>
            <a:endParaRPr lang="en-US" sz="2400" dirty="0">
              <a:latin typeface="Times New Roman" pitchFamily="18" charset="0"/>
              <a:cs typeface="Times New Roman" pitchFamily="18" charset="0"/>
            </a:endParaRPr>
          </a:p>
        </p:txBody>
      </p:sp>
      <p:sp>
        <p:nvSpPr>
          <p:cNvPr id="14" name="TextBox 13"/>
          <p:cNvSpPr txBox="1"/>
          <p:nvPr/>
        </p:nvSpPr>
        <p:spPr>
          <a:xfrm>
            <a:off x="3813464" y="4648200"/>
            <a:ext cx="5228936" cy="830997"/>
          </a:xfrm>
          <a:prstGeom prst="rect">
            <a:avLst/>
          </a:prstGeom>
          <a:noFill/>
        </p:spPr>
        <p:txBody>
          <a:bodyPr wrap="square" rtlCol="0">
            <a:spAutoFit/>
          </a:bodyPr>
          <a:lstStyle/>
          <a:p>
            <a:r>
              <a:rPr lang="en-US" sz="2400" dirty="0">
                <a:latin typeface="Times New Roman" pitchFamily="18" charset="0"/>
                <a:cs typeface="Times New Roman" pitchFamily="18" charset="0"/>
                <a:sym typeface="Wingdings" pitchFamily="2" charset="2"/>
              </a:rPr>
              <a:t> Ta </a:t>
            </a:r>
            <a:r>
              <a:rPr lang="en-US" sz="2400" dirty="0" err="1">
                <a:latin typeface="Times New Roman" pitchFamily="18" charset="0"/>
                <a:cs typeface="Times New Roman" pitchFamily="18" charset="0"/>
                <a:sym typeface="Wingdings" pitchFamily="2" charset="2"/>
              </a:rPr>
              <a:t>đảo</a:t>
            </a:r>
            <a:r>
              <a:rPr lang="en-US" sz="2400" dirty="0">
                <a:latin typeface="Times New Roman" pitchFamily="18" charset="0"/>
                <a:cs typeface="Times New Roman" pitchFamily="18" charset="0"/>
                <a:sym typeface="Wingdings" pitchFamily="2" charset="2"/>
              </a:rPr>
              <a:t> </a:t>
            </a:r>
            <a:r>
              <a:rPr lang="en-US" sz="2400" dirty="0">
                <a:latin typeface="Times New Roman" pitchFamily="18" charset="0"/>
                <a:cs typeface="Times New Roman" pitchFamily="18" charset="0"/>
              </a:rPr>
              <a:t>will/ can/ could/ should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p>
        </p:txBody>
      </p:sp>
      <p:sp>
        <p:nvSpPr>
          <p:cNvPr id="7" name="TextBox 6"/>
          <p:cNvSpPr txBox="1"/>
          <p:nvPr/>
        </p:nvSpPr>
        <p:spPr>
          <a:xfrm>
            <a:off x="304800" y="5791200"/>
            <a:ext cx="8839200" cy="830997"/>
          </a:xfrm>
          <a:prstGeom prst="rect">
            <a:avLst/>
          </a:prstGeom>
          <a:noFill/>
        </p:spPr>
        <p:txBody>
          <a:bodyPr wrap="square" rtlCol="0">
            <a:spAutoFit/>
          </a:bodyPr>
          <a:lstStyle/>
          <a:p>
            <a:r>
              <a:rPr lang="en-US" sz="2400" dirty="0" err="1" smtClean="0">
                <a:solidFill>
                  <a:srgbClr val="FF0000"/>
                </a:solidFill>
                <a:latin typeface="Times New Roman" pitchFamily="18" charset="0"/>
                <a:cs typeface="Times New Roman" pitchFamily="18" charset="0"/>
              </a:rPr>
              <a:t>Đối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với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thì</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hiện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tại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đơn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và</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quá</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khứ</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đơn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động</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từ</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trong</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câu</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hỏi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luôn</a:t>
            </a:r>
            <a:r>
              <a:rPr lang="en-US" sz="2400" dirty="0" smtClean="0">
                <a:solidFill>
                  <a:srgbClr val="FF0000"/>
                </a:solidFill>
                <a:latin typeface="Times New Roman" pitchFamily="18" charset="0"/>
                <a:cs typeface="Times New Roman" pitchFamily="18" charset="0"/>
              </a:rPr>
              <a:t> ở </a:t>
            </a:r>
            <a:r>
              <a:rPr lang="en-US" sz="2400" dirty="0" err="1" smtClean="0">
                <a:solidFill>
                  <a:srgbClr val="FF0000"/>
                </a:solidFill>
                <a:latin typeface="Times New Roman" pitchFamily="18" charset="0"/>
                <a:cs typeface="Times New Roman" pitchFamily="18" charset="0"/>
              </a:rPr>
              <a:t>dạng</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nguyên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thể</a:t>
            </a: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08171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2" grpId="0"/>
      <p:bldP spid="13" grpId="0"/>
      <p:bldP spid="14"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0513" y="48491"/>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52400" y="1074003"/>
            <a:ext cx="9144000" cy="830997"/>
          </a:xfrm>
          <a:prstGeom prst="rect">
            <a:avLst/>
          </a:prstGeom>
          <a:noFill/>
        </p:spPr>
        <p:txBody>
          <a:bodyPr wrap="square" rtlCol="0">
            <a:spAutoFit/>
          </a:bodyPr>
          <a:lstStyle/>
          <a:p>
            <a:r>
              <a:rPr lang="en-US" sz="2400" dirty="0" smtClean="0">
                <a:latin typeface="Times New Roman" pitchFamily="18" charset="0"/>
                <a:cs typeface="Times New Roman" pitchFamily="18" charset="0"/>
              </a:rPr>
              <a:t>36</a:t>
            </a:r>
            <a:r>
              <a:rPr lang="en-US" sz="2400" dirty="0">
                <a:latin typeface="Times New Roman" pitchFamily="18" charset="0"/>
                <a:cs typeface="Times New Roman" pitchFamily="18" charset="0"/>
              </a:rPr>
              <a:t>. The documentary lasts </a:t>
            </a:r>
            <a:r>
              <a:rPr lang="en-US" sz="2400" u="sng" dirty="0">
                <a:solidFill>
                  <a:srgbClr val="FF0000"/>
                </a:solidFill>
                <a:latin typeface="Times New Roman" pitchFamily="18" charset="0"/>
                <a:cs typeface="Times New Roman" pitchFamily="18" charset="0"/>
              </a:rPr>
              <a:t>forty-five minutes</a:t>
            </a:r>
            <a:r>
              <a:rPr lang="en-US" sz="2400" dirty="0">
                <a:latin typeface="Times New Roman" pitchFamily="18" charset="0"/>
                <a:cs typeface="Times New Roman" pitchFamily="18" charset="0"/>
              </a:rPr>
              <a:t>.</a:t>
            </a:r>
          </a:p>
          <a:p>
            <a:r>
              <a:rPr lang="en-US" sz="2400" dirty="0" smtClean="0">
                <a:latin typeface="Times New Roman" pitchFamily="18" charset="0"/>
                <a:cs typeface="Times New Roman" pitchFamily="18" charset="0"/>
              </a:rPr>
              <a:t>____________________________________________________</a:t>
            </a:r>
            <a:endParaRPr lang="en-US" sz="2400" dirty="0">
              <a:latin typeface="Times New Roman" pitchFamily="18" charset="0"/>
              <a:cs typeface="Times New Roman" pitchFamily="18" charset="0"/>
            </a:endParaRPr>
          </a:p>
        </p:txBody>
      </p:sp>
      <p:sp>
        <p:nvSpPr>
          <p:cNvPr id="6" name="TextBox 5"/>
          <p:cNvSpPr txBox="1"/>
          <p:nvPr/>
        </p:nvSpPr>
        <p:spPr>
          <a:xfrm>
            <a:off x="0" y="2057400"/>
            <a:ext cx="9144000" cy="830997"/>
          </a:xfrm>
          <a:prstGeom prst="rect">
            <a:avLst/>
          </a:prstGeom>
          <a:noFill/>
        </p:spPr>
        <p:txBody>
          <a:bodyPr wrap="square" rtlCol="0">
            <a:spAutoFit/>
          </a:bodyPr>
          <a:lstStyle/>
          <a:p>
            <a:r>
              <a:rPr lang="en-US" sz="2400" dirty="0" smtClean="0">
                <a:latin typeface="Times New Roman" pitchFamily="18" charset="0"/>
                <a:cs typeface="Times New Roman" pitchFamily="18" charset="0"/>
              </a:rPr>
              <a:t>37</a:t>
            </a:r>
            <a:r>
              <a:rPr lang="en-US" sz="2400" dirty="0">
                <a:latin typeface="Times New Roman" pitchFamily="18" charset="0"/>
                <a:cs typeface="Times New Roman" pitchFamily="18" charset="0"/>
              </a:rPr>
              <a:t>. </a:t>
            </a:r>
            <a:r>
              <a:rPr lang="en-US" sz="2400" u="sng" dirty="0">
                <a:solidFill>
                  <a:srgbClr val="FF0000"/>
                </a:solidFill>
                <a:latin typeface="Times New Roman" pitchFamily="18" charset="0"/>
                <a:cs typeface="Times New Roman" pitchFamily="18" charset="0"/>
              </a:rPr>
              <a:t>Steven Spielberg</a:t>
            </a:r>
            <a:r>
              <a:rPr lang="en-US" sz="2400" dirty="0">
                <a:solidFill>
                  <a:srgbClr val="FF0000"/>
                </a:solidFill>
                <a:latin typeface="Times New Roman" pitchFamily="18" charset="0"/>
                <a:cs typeface="Times New Roman" pitchFamily="18" charset="0"/>
              </a:rPr>
              <a:t> </a:t>
            </a:r>
            <a:r>
              <a:rPr lang="en-US" sz="2400" b="1" dirty="0">
                <a:latin typeface="Times New Roman" pitchFamily="18" charset="0"/>
                <a:cs typeface="Times New Roman" pitchFamily="18" charset="0"/>
              </a:rPr>
              <a:t>is</a:t>
            </a:r>
            <a:r>
              <a:rPr lang="en-US" sz="2400" dirty="0">
                <a:latin typeface="Times New Roman" pitchFamily="18" charset="0"/>
                <a:cs typeface="Times New Roman" pitchFamily="18" charset="0"/>
              </a:rPr>
              <a:t> the director of the film. </a:t>
            </a:r>
          </a:p>
          <a:p>
            <a:r>
              <a:rPr lang="en-US" sz="2400" dirty="0" smtClean="0">
                <a:latin typeface="Times New Roman" pitchFamily="18" charset="0"/>
                <a:cs typeface="Times New Roman" pitchFamily="18" charset="0"/>
              </a:rPr>
              <a:t>_______________________________________________________</a:t>
            </a:r>
            <a:endParaRPr lang="en-US" sz="2400" dirty="0">
              <a:latin typeface="Times New Roman" pitchFamily="18" charset="0"/>
              <a:cs typeface="Times New Roman" pitchFamily="18" charset="0"/>
            </a:endParaRPr>
          </a:p>
        </p:txBody>
      </p:sp>
      <p:sp>
        <p:nvSpPr>
          <p:cNvPr id="7" name="TextBox 6"/>
          <p:cNvSpPr txBox="1"/>
          <p:nvPr/>
        </p:nvSpPr>
        <p:spPr>
          <a:xfrm>
            <a:off x="29029" y="2855416"/>
            <a:ext cx="9144000" cy="830997"/>
          </a:xfrm>
          <a:prstGeom prst="rect">
            <a:avLst/>
          </a:prstGeom>
          <a:noFill/>
        </p:spPr>
        <p:txBody>
          <a:bodyPr wrap="square" rtlCol="0">
            <a:spAutoFit/>
          </a:bodyPr>
          <a:lstStyle/>
          <a:p>
            <a:r>
              <a:rPr lang="en-US" sz="2400" dirty="0" smtClean="0">
                <a:latin typeface="Times New Roman" pitchFamily="18" charset="0"/>
                <a:cs typeface="Times New Roman" pitchFamily="18" charset="0"/>
              </a:rPr>
              <a:t>38</a:t>
            </a:r>
            <a:r>
              <a:rPr lang="en-US" sz="2400" dirty="0">
                <a:latin typeface="Times New Roman" pitchFamily="18" charset="0"/>
                <a:cs typeface="Times New Roman" pitchFamily="18" charset="0"/>
              </a:rPr>
              <a:t>. On VTV3, </a:t>
            </a:r>
            <a:r>
              <a:rPr lang="en-US" sz="2400" b="1" dirty="0">
                <a:latin typeface="Times New Roman" pitchFamily="18" charset="0"/>
                <a:cs typeface="Times New Roman" pitchFamily="18" charset="0"/>
              </a:rPr>
              <a:t>there are </a:t>
            </a:r>
            <a:r>
              <a:rPr lang="en-US" sz="2400" u="sng" dirty="0">
                <a:solidFill>
                  <a:srgbClr val="FF0000"/>
                </a:solidFill>
                <a:latin typeface="Times New Roman" pitchFamily="18" charset="0"/>
                <a:cs typeface="Times New Roman" pitchFamily="18" charset="0"/>
              </a:rPr>
              <a:t>three films</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on this week. </a:t>
            </a:r>
          </a:p>
          <a:p>
            <a:r>
              <a:rPr lang="en-US" sz="2400" dirty="0" smtClean="0">
                <a:latin typeface="Times New Roman" pitchFamily="18" charset="0"/>
                <a:cs typeface="Times New Roman" pitchFamily="18" charset="0"/>
              </a:rPr>
              <a:t>____________________________________________________</a:t>
            </a:r>
            <a:endParaRPr lang="en-US" sz="2400" dirty="0">
              <a:latin typeface="Times New Roman" pitchFamily="18" charset="0"/>
              <a:cs typeface="Times New Roman" pitchFamily="18" charset="0"/>
            </a:endParaRPr>
          </a:p>
        </p:txBody>
      </p:sp>
      <p:sp>
        <p:nvSpPr>
          <p:cNvPr id="8" name="TextBox 7"/>
          <p:cNvSpPr txBox="1"/>
          <p:nvPr/>
        </p:nvSpPr>
        <p:spPr>
          <a:xfrm>
            <a:off x="0" y="3657600"/>
            <a:ext cx="9144000" cy="830997"/>
          </a:xfrm>
          <a:prstGeom prst="rect">
            <a:avLst/>
          </a:prstGeom>
          <a:noFill/>
        </p:spPr>
        <p:txBody>
          <a:bodyPr wrap="square" rtlCol="0">
            <a:spAutoFit/>
          </a:bodyPr>
          <a:lstStyle/>
          <a:p>
            <a:r>
              <a:rPr lang="en-US" sz="2400" spc="-40" dirty="0" smtClean="0">
                <a:latin typeface="Times New Roman" pitchFamily="18" charset="0"/>
                <a:cs typeface="Times New Roman" pitchFamily="18" charset="0"/>
              </a:rPr>
              <a:t>39</a:t>
            </a:r>
            <a:r>
              <a:rPr lang="en-US" sz="2400" spc="-40" dirty="0">
                <a:latin typeface="Times New Roman" pitchFamily="18" charset="0"/>
                <a:cs typeface="Times New Roman" pitchFamily="18" charset="0"/>
              </a:rPr>
              <a:t>. </a:t>
            </a:r>
            <a:r>
              <a:rPr lang="en-US" sz="2400" u="sng" spc="-40" dirty="0">
                <a:solidFill>
                  <a:srgbClr val="FF0000"/>
                </a:solidFill>
                <a:latin typeface="Times New Roman" pitchFamily="18" charset="0"/>
                <a:cs typeface="Times New Roman" pitchFamily="18" charset="0"/>
              </a:rPr>
              <a:t>Millions of</a:t>
            </a:r>
            <a:r>
              <a:rPr lang="en-US" sz="2400" spc="-40" dirty="0">
                <a:solidFill>
                  <a:srgbClr val="FF0000"/>
                </a:solidFill>
                <a:latin typeface="Times New Roman" pitchFamily="18" charset="0"/>
                <a:cs typeface="Times New Roman" pitchFamily="18" charset="0"/>
              </a:rPr>
              <a:t> </a:t>
            </a:r>
            <a:r>
              <a:rPr lang="en-US" sz="2400" spc="-40" dirty="0">
                <a:latin typeface="Times New Roman" pitchFamily="18" charset="0"/>
                <a:cs typeface="Times New Roman" pitchFamily="18" charset="0"/>
              </a:rPr>
              <a:t>children around the world enjoy the cartoon "Hello Fatty!" </a:t>
            </a:r>
          </a:p>
          <a:p>
            <a:r>
              <a:rPr lang="en-US" sz="2400" dirty="0" smtClean="0">
                <a:latin typeface="Times New Roman" pitchFamily="18" charset="0"/>
                <a:cs typeface="Times New Roman" pitchFamily="18" charset="0"/>
              </a:rPr>
              <a:t>____________________________________________________</a:t>
            </a:r>
            <a:endParaRPr lang="en-US" sz="2400" dirty="0">
              <a:latin typeface="Times New Roman" pitchFamily="18" charset="0"/>
              <a:cs typeface="Times New Roman" pitchFamily="18" charset="0"/>
            </a:endParaRPr>
          </a:p>
        </p:txBody>
      </p:sp>
      <p:sp>
        <p:nvSpPr>
          <p:cNvPr id="9" name="TextBox 8"/>
          <p:cNvSpPr txBox="1"/>
          <p:nvPr/>
        </p:nvSpPr>
        <p:spPr>
          <a:xfrm>
            <a:off x="61686" y="4419600"/>
            <a:ext cx="9144000" cy="830997"/>
          </a:xfrm>
          <a:prstGeom prst="rect">
            <a:avLst/>
          </a:prstGeom>
          <a:noFill/>
        </p:spPr>
        <p:txBody>
          <a:bodyPr wrap="square" rtlCol="0">
            <a:spAutoFit/>
          </a:bodyPr>
          <a:lstStyle/>
          <a:p>
            <a:r>
              <a:rPr lang="en-US" sz="2400" dirty="0" smtClean="0">
                <a:latin typeface="Times New Roman" pitchFamily="18" charset="0"/>
                <a:cs typeface="Times New Roman" pitchFamily="18" charset="0"/>
              </a:rPr>
              <a:t>40. Pokémon </a:t>
            </a:r>
            <a:r>
              <a:rPr lang="en-US" sz="2400" dirty="0">
                <a:latin typeface="Times New Roman" pitchFamily="18" charset="0"/>
                <a:cs typeface="Times New Roman" pitchFamily="18" charset="0"/>
              </a:rPr>
              <a:t>cartoons </a:t>
            </a:r>
            <a:r>
              <a:rPr lang="en-US" sz="2400" b="1" dirty="0">
                <a:latin typeface="Times New Roman" pitchFamily="18" charset="0"/>
                <a:cs typeface="Times New Roman" pitchFamily="18" charset="0"/>
              </a:rPr>
              <a:t>are</a:t>
            </a:r>
            <a:r>
              <a:rPr lang="en-US" sz="2400" dirty="0">
                <a:latin typeface="Times New Roman" pitchFamily="18" charset="0"/>
                <a:cs typeface="Times New Roman" pitchFamily="18" charset="0"/>
              </a:rPr>
              <a:t> made </a:t>
            </a:r>
            <a:r>
              <a:rPr lang="en-US" sz="2400" u="sng" dirty="0">
                <a:solidFill>
                  <a:srgbClr val="FF0000"/>
                </a:solidFill>
                <a:latin typeface="Times New Roman" pitchFamily="18" charset="0"/>
                <a:cs typeface="Times New Roman" pitchFamily="18" charset="0"/>
              </a:rPr>
              <a:t>in Japan</a:t>
            </a:r>
            <a:r>
              <a:rPr lang="en-US" sz="2400" dirty="0">
                <a:solidFill>
                  <a:srgbClr val="FF0000"/>
                </a:solidFill>
                <a:latin typeface="Times New Roman" pitchFamily="18" charset="0"/>
                <a:cs typeface="Times New Roman" pitchFamily="18" charset="0"/>
              </a:rPr>
              <a:t>. </a:t>
            </a:r>
          </a:p>
          <a:p>
            <a:r>
              <a:rPr lang="en-US" sz="2400" dirty="0" smtClean="0">
                <a:latin typeface="Times New Roman" pitchFamily="18" charset="0"/>
                <a:cs typeface="Times New Roman" pitchFamily="18" charset="0"/>
              </a:rPr>
              <a:t>____________________________________________________</a:t>
            </a:r>
            <a:endParaRPr lang="en-US" sz="2400" dirty="0">
              <a:latin typeface="Times New Roman" pitchFamily="18" charset="0"/>
              <a:cs typeface="Times New Roman" pitchFamily="18" charset="0"/>
            </a:endParaRPr>
          </a:p>
        </p:txBody>
      </p:sp>
      <p:sp>
        <p:nvSpPr>
          <p:cNvPr id="10" name="TextBox 9"/>
          <p:cNvSpPr txBox="1"/>
          <p:nvPr/>
        </p:nvSpPr>
        <p:spPr>
          <a:xfrm>
            <a:off x="61686" y="5228826"/>
            <a:ext cx="9144000" cy="1200329"/>
          </a:xfrm>
          <a:prstGeom prst="rect">
            <a:avLst/>
          </a:prstGeom>
          <a:noFill/>
        </p:spPr>
        <p:txBody>
          <a:bodyPr wrap="square" rtlCol="0">
            <a:spAutoFit/>
          </a:bodyPr>
          <a:lstStyle/>
          <a:p>
            <a:r>
              <a:rPr lang="en-US" sz="2400" dirty="0" smtClean="0">
                <a:latin typeface="Times New Roman" pitchFamily="18" charset="0"/>
                <a:cs typeface="Times New Roman" pitchFamily="18" charset="0"/>
              </a:rPr>
              <a:t>41. Watching </a:t>
            </a:r>
            <a:r>
              <a:rPr lang="en-US" sz="2400" dirty="0">
                <a:latin typeface="Times New Roman" pitchFamily="18" charset="0"/>
                <a:cs typeface="Times New Roman" pitchFamily="18" charset="0"/>
              </a:rPr>
              <a:t>too much TV is not good </a:t>
            </a:r>
            <a:r>
              <a:rPr lang="en-US" sz="2400" u="sng" dirty="0">
                <a:solidFill>
                  <a:srgbClr val="FF0000"/>
                </a:solidFill>
                <a:latin typeface="Times New Roman" pitchFamily="18" charset="0"/>
                <a:cs typeface="Times New Roman" pitchFamily="18" charset="0"/>
              </a:rPr>
              <a:t>because it hurts your eyes</a:t>
            </a:r>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____________________________________________________</a:t>
            </a:r>
          </a:p>
          <a:p>
            <a:endParaRPr lang="en-US" sz="2400" dirty="0">
              <a:latin typeface="Times New Roman" pitchFamily="18" charset="0"/>
              <a:cs typeface="Times New Roman" pitchFamily="18" charset="0"/>
            </a:endParaRPr>
          </a:p>
        </p:txBody>
      </p:sp>
      <p:sp>
        <p:nvSpPr>
          <p:cNvPr id="11" name="TextBox 10"/>
          <p:cNvSpPr txBox="1"/>
          <p:nvPr/>
        </p:nvSpPr>
        <p:spPr>
          <a:xfrm>
            <a:off x="938644" y="476979"/>
            <a:ext cx="8522278"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III. Make </a:t>
            </a:r>
            <a:r>
              <a:rPr lang="en-US" sz="2400" b="1" dirty="0">
                <a:latin typeface="Times New Roman" pitchFamily="18" charset="0"/>
                <a:cs typeface="Times New Roman" pitchFamily="18" charset="0"/>
              </a:rPr>
              <a:t>questions for the underlined part in each sentence. </a:t>
            </a:r>
            <a:endParaRPr lang="en-US" sz="2400" dirty="0">
              <a:latin typeface="Times New Roman" pitchFamily="18" charset="0"/>
              <a:cs typeface="Times New Roman" pitchFamily="18" charset="0"/>
            </a:endParaRPr>
          </a:p>
        </p:txBody>
      </p:sp>
      <p:sp>
        <p:nvSpPr>
          <p:cNvPr id="3" name="TextBox 2"/>
          <p:cNvSpPr txBox="1"/>
          <p:nvPr/>
        </p:nvSpPr>
        <p:spPr>
          <a:xfrm>
            <a:off x="533400" y="1471045"/>
            <a:ext cx="81534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How long</a:t>
            </a:r>
            <a:endParaRPr lang="en-US" sz="2400" dirty="0">
              <a:latin typeface="Times New Roman" pitchFamily="18" charset="0"/>
              <a:cs typeface="Times New Roman" pitchFamily="18" charset="0"/>
            </a:endParaRPr>
          </a:p>
        </p:txBody>
      </p:sp>
      <p:sp>
        <p:nvSpPr>
          <p:cNvPr id="12" name="TextBox 11"/>
          <p:cNvSpPr txBox="1"/>
          <p:nvPr/>
        </p:nvSpPr>
        <p:spPr>
          <a:xfrm>
            <a:off x="304800" y="2426732"/>
            <a:ext cx="66294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Who</a:t>
            </a:r>
            <a:endParaRPr lang="en-US" sz="2400" dirty="0">
              <a:latin typeface="Times New Roman" pitchFamily="18" charset="0"/>
              <a:cs typeface="Times New Roman" pitchFamily="18" charset="0"/>
            </a:endParaRPr>
          </a:p>
        </p:txBody>
      </p:sp>
      <p:sp>
        <p:nvSpPr>
          <p:cNvPr id="13" name="TextBox 12"/>
          <p:cNvSpPr txBox="1"/>
          <p:nvPr/>
        </p:nvSpPr>
        <p:spPr>
          <a:xfrm>
            <a:off x="304800" y="3244425"/>
            <a:ext cx="757324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How many</a:t>
            </a:r>
            <a:endParaRPr lang="en-US" sz="2400" dirty="0">
              <a:latin typeface="Times New Roman" pitchFamily="18" charset="0"/>
              <a:cs typeface="Times New Roman" pitchFamily="18" charset="0"/>
            </a:endParaRPr>
          </a:p>
        </p:txBody>
      </p:sp>
      <p:sp>
        <p:nvSpPr>
          <p:cNvPr id="14" name="TextBox 13"/>
          <p:cNvSpPr txBox="1"/>
          <p:nvPr/>
        </p:nvSpPr>
        <p:spPr>
          <a:xfrm>
            <a:off x="297872" y="4026932"/>
            <a:ext cx="7841673"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How many</a:t>
            </a:r>
            <a:endParaRPr lang="en-US" sz="2400" dirty="0">
              <a:latin typeface="Times New Roman" pitchFamily="18" charset="0"/>
              <a:cs typeface="Times New Roman" pitchFamily="18" charset="0"/>
            </a:endParaRPr>
          </a:p>
        </p:txBody>
      </p:sp>
      <p:sp>
        <p:nvSpPr>
          <p:cNvPr id="15" name="TextBox 14"/>
          <p:cNvSpPr txBox="1"/>
          <p:nvPr/>
        </p:nvSpPr>
        <p:spPr>
          <a:xfrm>
            <a:off x="297873" y="4796135"/>
            <a:ext cx="8846127"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Where</a:t>
            </a:r>
            <a:endParaRPr lang="en-US" sz="2400" dirty="0">
              <a:latin typeface="Times New Roman" pitchFamily="18" charset="0"/>
              <a:cs typeface="Times New Roman" pitchFamily="18" charset="0"/>
            </a:endParaRPr>
          </a:p>
        </p:txBody>
      </p:sp>
      <p:sp>
        <p:nvSpPr>
          <p:cNvPr id="16" name="TextBox 15"/>
          <p:cNvSpPr txBox="1"/>
          <p:nvPr/>
        </p:nvSpPr>
        <p:spPr>
          <a:xfrm>
            <a:off x="110836" y="5634335"/>
            <a:ext cx="8846127"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Why</a:t>
            </a:r>
            <a:endParaRPr lang="en-US" sz="2400" dirty="0">
              <a:latin typeface="Times New Roman" pitchFamily="18" charset="0"/>
              <a:cs typeface="Times New Roman" pitchFamily="18" charset="0"/>
            </a:endParaRPr>
          </a:p>
        </p:txBody>
      </p:sp>
      <p:sp>
        <p:nvSpPr>
          <p:cNvPr id="17" name="TextBox 16"/>
          <p:cNvSpPr txBox="1"/>
          <p:nvPr/>
        </p:nvSpPr>
        <p:spPr>
          <a:xfrm>
            <a:off x="5867399" y="1066800"/>
            <a:ext cx="3165763"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a:t>
            </a:r>
            <a:r>
              <a:rPr lang="en-US" sz="2400" dirty="0" err="1" smtClean="0">
                <a:solidFill>
                  <a:srgbClr val="FF0000"/>
                </a:solidFill>
                <a:latin typeface="Times New Roman" pitchFamily="18" charset="0"/>
                <a:cs typeface="Times New Roman" pitchFamily="18" charset="0"/>
              </a:rPr>
              <a:t>chỉ</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khoảng</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thời</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gian</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18" name="TextBox 17"/>
          <p:cNvSpPr txBox="1"/>
          <p:nvPr/>
        </p:nvSpPr>
        <p:spPr>
          <a:xfrm>
            <a:off x="1835727" y="1464119"/>
            <a:ext cx="6698673" cy="461665"/>
          </a:xfrm>
          <a:prstGeom prst="rect">
            <a:avLst/>
          </a:prstGeom>
          <a:noFill/>
        </p:spPr>
        <p:txBody>
          <a:bodyPr wrap="square" rtlCol="0">
            <a:spAutoFit/>
          </a:bodyPr>
          <a:lstStyle/>
          <a:p>
            <a:r>
              <a:rPr lang="en-US" sz="2400" u="sng" dirty="0" smtClean="0">
                <a:latin typeface="Times New Roman" pitchFamily="18" charset="0"/>
                <a:cs typeface="Times New Roman" pitchFamily="18" charset="0"/>
              </a:rPr>
              <a:t>does</a:t>
            </a:r>
            <a:r>
              <a:rPr lang="en-US" sz="2400" dirty="0" smtClean="0">
                <a:latin typeface="Times New Roman" pitchFamily="18" charset="0"/>
                <a:cs typeface="Times New Roman" pitchFamily="18" charset="0"/>
              </a:rPr>
              <a:t> the documentary last?</a:t>
            </a:r>
            <a:endParaRPr lang="en-US" sz="2400" dirty="0">
              <a:latin typeface="Times New Roman" pitchFamily="18" charset="0"/>
              <a:cs typeface="Times New Roman" pitchFamily="18" charset="0"/>
            </a:endParaRPr>
          </a:p>
        </p:txBody>
      </p:sp>
      <p:cxnSp>
        <p:nvCxnSpPr>
          <p:cNvPr id="20" name="Straight Connector 19"/>
          <p:cNvCxnSpPr/>
          <p:nvPr/>
        </p:nvCxnSpPr>
        <p:spPr>
          <a:xfrm>
            <a:off x="2819400" y="1461791"/>
            <a:ext cx="685800" cy="0"/>
          </a:xfrm>
          <a:prstGeom prst="line">
            <a:avLst/>
          </a:prstGeom>
        </p:spPr>
        <p:style>
          <a:lnRef idx="3">
            <a:schemeClr val="accent2"/>
          </a:lnRef>
          <a:fillRef idx="0">
            <a:schemeClr val="accent2"/>
          </a:fillRef>
          <a:effectRef idx="2">
            <a:schemeClr val="accent2"/>
          </a:effectRef>
          <a:fontRef idx="minor">
            <a:schemeClr val="tx1"/>
          </a:fontRef>
        </p:style>
      </p:cxnSp>
      <p:sp>
        <p:nvSpPr>
          <p:cNvPr id="21" name="Oval 20"/>
          <p:cNvSpPr/>
          <p:nvPr/>
        </p:nvSpPr>
        <p:spPr>
          <a:xfrm>
            <a:off x="3276600" y="1214502"/>
            <a:ext cx="304800" cy="2308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52400" y="1066800"/>
            <a:ext cx="914400" cy="461665"/>
          </a:xfrm>
          <a:prstGeom prst="rect">
            <a:avLst/>
          </a:prstGeom>
          <a:solidFill>
            <a:schemeClr val="accent5">
              <a:lumMod val="20000"/>
              <a:lumOff val="80000"/>
            </a:schemeClr>
          </a:solidFill>
        </p:spPr>
        <p:txBody>
          <a:bodyPr wrap="square" rtlCol="0">
            <a:spAutoFit/>
          </a:bodyPr>
          <a:lstStyle/>
          <a:p>
            <a:pPr algn="ctr"/>
            <a:r>
              <a:rPr lang="en-US" sz="2400" dirty="0" smtClean="0">
                <a:latin typeface="Times New Roman" pitchFamily="18" charset="0"/>
                <a:cs typeface="Times New Roman" pitchFamily="18" charset="0"/>
              </a:rPr>
              <a:t>does</a:t>
            </a:r>
            <a:endParaRPr lang="en-US" sz="2400" dirty="0">
              <a:latin typeface="Times New Roman" pitchFamily="18" charset="0"/>
              <a:cs typeface="Times New Roman" pitchFamily="18" charset="0"/>
            </a:endParaRPr>
          </a:p>
        </p:txBody>
      </p:sp>
      <p:sp>
        <p:nvSpPr>
          <p:cNvPr id="23" name="TextBox 22"/>
          <p:cNvSpPr txBox="1"/>
          <p:nvPr/>
        </p:nvSpPr>
        <p:spPr>
          <a:xfrm>
            <a:off x="5791198" y="2057400"/>
            <a:ext cx="3165763"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a:t>
            </a:r>
            <a:r>
              <a:rPr lang="en-US" sz="2400" dirty="0" err="1" smtClean="0">
                <a:solidFill>
                  <a:srgbClr val="FF0000"/>
                </a:solidFill>
                <a:latin typeface="Times New Roman" pitchFamily="18" charset="0"/>
                <a:cs typeface="Times New Roman" pitchFamily="18" charset="0"/>
              </a:rPr>
              <a:t>chỉ</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người</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24" name="Oval 23"/>
          <p:cNvSpPr/>
          <p:nvPr/>
        </p:nvSpPr>
        <p:spPr>
          <a:xfrm>
            <a:off x="2590800" y="2057400"/>
            <a:ext cx="381000" cy="46166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1052286" y="2426732"/>
            <a:ext cx="8153400" cy="461665"/>
          </a:xfrm>
          <a:prstGeom prst="rect">
            <a:avLst/>
          </a:prstGeom>
          <a:noFill/>
        </p:spPr>
        <p:txBody>
          <a:bodyPr wrap="square" rtlCol="0">
            <a:spAutoFit/>
          </a:bodyPr>
          <a:lstStyle/>
          <a:p>
            <a:r>
              <a:rPr lang="en-US" sz="2400" b="1" u="sng" dirty="0" smtClean="0">
                <a:latin typeface="Times New Roman" pitchFamily="18" charset="0"/>
                <a:cs typeface="Times New Roman" pitchFamily="18" charset="0"/>
              </a:rPr>
              <a:t>is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 director of the film</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31" name="TextBox 30"/>
          <p:cNvSpPr txBox="1"/>
          <p:nvPr/>
        </p:nvSpPr>
        <p:spPr>
          <a:xfrm>
            <a:off x="6295159" y="2809249"/>
            <a:ext cx="3165763"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a:t>
            </a:r>
            <a:r>
              <a:rPr lang="en-US" sz="2400" dirty="0" err="1" smtClean="0">
                <a:solidFill>
                  <a:srgbClr val="FF0000"/>
                </a:solidFill>
                <a:latin typeface="Times New Roman" pitchFamily="18" charset="0"/>
                <a:cs typeface="Times New Roman" pitchFamily="18" charset="0"/>
              </a:rPr>
              <a:t>chỉ</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số</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lượng</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32" name="Oval 31"/>
          <p:cNvSpPr/>
          <p:nvPr/>
        </p:nvSpPr>
        <p:spPr>
          <a:xfrm>
            <a:off x="2628900" y="2855416"/>
            <a:ext cx="571500" cy="41549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Curved Right Arrow 32"/>
          <p:cNvSpPr/>
          <p:nvPr/>
        </p:nvSpPr>
        <p:spPr>
          <a:xfrm rot="5400000">
            <a:off x="2142009" y="2228224"/>
            <a:ext cx="383232" cy="1162050"/>
          </a:xfrm>
          <a:prstGeom prst="curvedRightArrow">
            <a:avLst/>
          </a:prstGeom>
          <a:solidFill>
            <a:schemeClr val="accent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TextBox 33"/>
          <p:cNvSpPr txBox="1"/>
          <p:nvPr/>
        </p:nvSpPr>
        <p:spPr>
          <a:xfrm>
            <a:off x="1828800" y="3252459"/>
            <a:ext cx="7467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films </a:t>
            </a:r>
            <a:r>
              <a:rPr lang="en-US" sz="2400" b="1" dirty="0" smtClean="0">
                <a:latin typeface="Times New Roman" pitchFamily="18" charset="0"/>
                <a:cs typeface="Times New Roman" pitchFamily="18" charset="0"/>
              </a:rPr>
              <a:t>are there </a:t>
            </a:r>
            <a:r>
              <a:rPr lang="en-US" sz="2400" dirty="0" smtClean="0">
                <a:latin typeface="Times New Roman" pitchFamily="18" charset="0"/>
                <a:cs typeface="Times New Roman" pitchFamily="18" charset="0"/>
              </a:rPr>
              <a:t>on VTV3 on this week?</a:t>
            </a:r>
            <a:endParaRPr lang="en-US" sz="2400" dirty="0">
              <a:latin typeface="Times New Roman" pitchFamily="18" charset="0"/>
              <a:cs typeface="Times New Roman" pitchFamily="18" charset="0"/>
            </a:endParaRPr>
          </a:p>
        </p:txBody>
      </p:sp>
      <p:sp>
        <p:nvSpPr>
          <p:cNvPr id="35" name="TextBox 34"/>
          <p:cNvSpPr txBox="1"/>
          <p:nvPr/>
        </p:nvSpPr>
        <p:spPr>
          <a:xfrm>
            <a:off x="1835727" y="4026932"/>
            <a:ext cx="7841673" cy="461665"/>
          </a:xfrm>
          <a:prstGeom prst="rect">
            <a:avLst/>
          </a:prstGeom>
          <a:noFill/>
        </p:spPr>
        <p:txBody>
          <a:bodyPr wrap="square" rtlCol="0">
            <a:spAutoFit/>
          </a:bodyPr>
          <a:lstStyle/>
          <a:p>
            <a:r>
              <a:rPr lang="en-US" sz="2400" spc="-40" dirty="0" smtClean="0">
                <a:latin typeface="Times New Roman" pitchFamily="18" charset="0"/>
                <a:cs typeface="Times New Roman" pitchFamily="18" charset="0"/>
              </a:rPr>
              <a:t>children </a:t>
            </a:r>
            <a:r>
              <a:rPr lang="en-US" sz="2400" spc="-40" dirty="0">
                <a:latin typeface="Times New Roman" pitchFamily="18" charset="0"/>
                <a:cs typeface="Times New Roman" pitchFamily="18" charset="0"/>
              </a:rPr>
              <a:t>around the world enjoy the cartoon "Hello Fatty!"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36" name="TextBox 35"/>
          <p:cNvSpPr txBox="1"/>
          <p:nvPr/>
        </p:nvSpPr>
        <p:spPr>
          <a:xfrm>
            <a:off x="5559135" y="4422061"/>
            <a:ext cx="3165763"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a:t>
            </a:r>
            <a:r>
              <a:rPr lang="en-US" sz="2400" dirty="0" err="1" smtClean="0">
                <a:solidFill>
                  <a:srgbClr val="FF0000"/>
                </a:solidFill>
                <a:latin typeface="Times New Roman" pitchFamily="18" charset="0"/>
                <a:cs typeface="Times New Roman" pitchFamily="18" charset="0"/>
              </a:rPr>
              <a:t>chỉ</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địa</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điểm</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37" name="Oval 36"/>
          <p:cNvSpPr/>
          <p:nvPr/>
        </p:nvSpPr>
        <p:spPr>
          <a:xfrm>
            <a:off x="2857500" y="4441760"/>
            <a:ext cx="571500" cy="41549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Curved Right Arrow 37"/>
          <p:cNvSpPr/>
          <p:nvPr/>
        </p:nvSpPr>
        <p:spPr>
          <a:xfrm rot="5400000">
            <a:off x="1518897" y="3215463"/>
            <a:ext cx="383232" cy="2408274"/>
          </a:xfrm>
          <a:prstGeom prst="curvedRightArrow">
            <a:avLst/>
          </a:prstGeom>
          <a:solidFill>
            <a:schemeClr val="accent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TextBox 38"/>
          <p:cNvSpPr txBox="1"/>
          <p:nvPr/>
        </p:nvSpPr>
        <p:spPr>
          <a:xfrm>
            <a:off x="1333499" y="4796135"/>
            <a:ext cx="8127423"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b="1" spc="-40" dirty="0" smtClean="0">
                <a:latin typeface="Times New Roman" pitchFamily="18" charset="0"/>
                <a:cs typeface="Times New Roman" pitchFamily="18" charset="0"/>
              </a:rPr>
              <a:t>are </a:t>
            </a:r>
            <a:r>
              <a:rPr lang="en-US" sz="2400" dirty="0">
                <a:latin typeface="Times New Roman" pitchFamily="18" charset="0"/>
                <a:cs typeface="Times New Roman" pitchFamily="18" charset="0"/>
              </a:rPr>
              <a:t>Pokémon </a:t>
            </a:r>
            <a:r>
              <a:rPr lang="en-US" sz="2400" dirty="0" smtClean="0">
                <a:latin typeface="Times New Roman" pitchFamily="18" charset="0"/>
                <a:cs typeface="Times New Roman" pitchFamily="18" charset="0"/>
              </a:rPr>
              <a:t>cartoons </a:t>
            </a:r>
            <a:r>
              <a:rPr lang="en-US" sz="2400" dirty="0">
                <a:latin typeface="Times New Roman" pitchFamily="18" charset="0"/>
                <a:cs typeface="Times New Roman" pitchFamily="18" charset="0"/>
              </a:rPr>
              <a:t>made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0" name="TextBox 39"/>
          <p:cNvSpPr txBox="1"/>
          <p:nvPr/>
        </p:nvSpPr>
        <p:spPr>
          <a:xfrm>
            <a:off x="5597236" y="5628648"/>
            <a:ext cx="3165763"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a:t>
            </a:r>
            <a:r>
              <a:rPr lang="en-US" sz="2400" dirty="0" err="1" smtClean="0">
                <a:solidFill>
                  <a:srgbClr val="FF0000"/>
                </a:solidFill>
                <a:latin typeface="Times New Roman" pitchFamily="18" charset="0"/>
                <a:cs typeface="Times New Roman" pitchFamily="18" charset="0"/>
              </a:rPr>
              <a:t>chỉ</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nguyên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nhân</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41" name="Oval 40"/>
          <p:cNvSpPr/>
          <p:nvPr/>
        </p:nvSpPr>
        <p:spPr>
          <a:xfrm>
            <a:off x="2590800" y="2045732"/>
            <a:ext cx="381000" cy="46166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1052286" y="2415064"/>
            <a:ext cx="8153400" cy="461665"/>
          </a:xfrm>
          <a:prstGeom prst="rect">
            <a:avLst/>
          </a:prstGeom>
          <a:noFill/>
        </p:spPr>
        <p:txBody>
          <a:bodyPr wrap="square" rtlCol="0">
            <a:spAutoFit/>
          </a:bodyPr>
          <a:lstStyle/>
          <a:p>
            <a:r>
              <a:rPr lang="en-US" sz="2400" b="1" u="sng" dirty="0" smtClean="0">
                <a:latin typeface="Times New Roman" pitchFamily="18" charset="0"/>
                <a:cs typeface="Times New Roman" pitchFamily="18" charset="0"/>
              </a:rPr>
              <a:t>is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 director of the film</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5" name="Oval 44"/>
          <p:cNvSpPr/>
          <p:nvPr/>
        </p:nvSpPr>
        <p:spPr>
          <a:xfrm>
            <a:off x="3432464" y="5233405"/>
            <a:ext cx="381000" cy="46166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Curved Right Arrow 45"/>
          <p:cNvSpPr/>
          <p:nvPr/>
        </p:nvSpPr>
        <p:spPr>
          <a:xfrm rot="5400000">
            <a:off x="1742303" y="3741864"/>
            <a:ext cx="383232" cy="2953438"/>
          </a:xfrm>
          <a:prstGeom prst="curvedRightArrow">
            <a:avLst/>
          </a:prstGeom>
          <a:solidFill>
            <a:schemeClr val="accent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7" name="TextBox 46"/>
          <p:cNvSpPr txBox="1"/>
          <p:nvPr/>
        </p:nvSpPr>
        <p:spPr>
          <a:xfrm>
            <a:off x="831273" y="5634335"/>
            <a:ext cx="8846127"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spc="-40" dirty="0" smtClean="0">
                <a:latin typeface="Times New Roman" pitchFamily="18" charset="0"/>
                <a:cs typeface="Times New Roman" pitchFamily="18" charset="0"/>
              </a:rPr>
              <a:t>is watching too much TV  not good</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40663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500"/>
                                        <p:tgtEl>
                                          <p:spTgt spid="2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500"/>
                                        <p:tgtEl>
                                          <p:spTgt spid="1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fade">
                                      <p:cBhvr>
                                        <p:cTn id="72" dur="500"/>
                                        <p:tgtEl>
                                          <p:spTgt spid="24"/>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fade">
                                      <p:cBhvr>
                                        <p:cTn id="77" dur="500"/>
                                        <p:tgtEl>
                                          <p:spTgt spid="3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fade">
                                      <p:cBhvr>
                                        <p:cTn id="82" dur="500"/>
                                        <p:tgtEl>
                                          <p:spTgt spid="31"/>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3"/>
                                        </p:tgtEl>
                                        <p:attrNameLst>
                                          <p:attrName>style.visibility</p:attrName>
                                        </p:attrNameLst>
                                      </p:cBhvr>
                                      <p:to>
                                        <p:strVal val="visible"/>
                                      </p:to>
                                    </p:set>
                                    <p:animEffect transition="in" filter="fade">
                                      <p:cBhvr>
                                        <p:cTn id="87" dur="500"/>
                                        <p:tgtEl>
                                          <p:spTgt spid="13"/>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2"/>
                                        </p:tgtEl>
                                        <p:attrNameLst>
                                          <p:attrName>style.visibility</p:attrName>
                                        </p:attrNameLst>
                                      </p:cBhvr>
                                      <p:to>
                                        <p:strVal val="visible"/>
                                      </p:to>
                                    </p:set>
                                    <p:animEffect transition="in" filter="fade">
                                      <p:cBhvr>
                                        <p:cTn id="92" dur="500"/>
                                        <p:tgtEl>
                                          <p:spTgt spid="32"/>
                                        </p:tgtEl>
                                      </p:cBhvr>
                                    </p:animEffect>
                                  </p:childTnLst>
                                </p:cTn>
                              </p:par>
                            </p:childTnLst>
                          </p:cTn>
                        </p:par>
                      </p:childTnLst>
                    </p:cTn>
                  </p:par>
                  <p:par>
                    <p:cTn id="93" fill="hold">
                      <p:stCondLst>
                        <p:cond delay="indefinite"/>
                      </p:stCondLst>
                      <p:childTnLst>
                        <p:par>
                          <p:cTn id="94" fill="hold">
                            <p:stCondLst>
                              <p:cond delay="0"/>
                            </p:stCondLst>
                            <p:childTnLst>
                              <p:par>
                                <p:cTn id="95" presetID="31" presetClass="entr" presetSubtype="0" fill="hold" grpId="0" nodeType="clickEffect">
                                  <p:stCondLst>
                                    <p:cond delay="0"/>
                                  </p:stCondLst>
                                  <p:childTnLst>
                                    <p:set>
                                      <p:cBhvr>
                                        <p:cTn id="96" dur="1" fill="hold">
                                          <p:stCondLst>
                                            <p:cond delay="0"/>
                                          </p:stCondLst>
                                        </p:cTn>
                                        <p:tgtEl>
                                          <p:spTgt spid="33"/>
                                        </p:tgtEl>
                                        <p:attrNameLst>
                                          <p:attrName>style.visibility</p:attrName>
                                        </p:attrNameLst>
                                      </p:cBhvr>
                                      <p:to>
                                        <p:strVal val="visible"/>
                                      </p:to>
                                    </p:set>
                                    <p:anim calcmode="lin" valueType="num">
                                      <p:cBhvr>
                                        <p:cTn id="97" dur="1000" fill="hold"/>
                                        <p:tgtEl>
                                          <p:spTgt spid="33"/>
                                        </p:tgtEl>
                                        <p:attrNameLst>
                                          <p:attrName>ppt_w</p:attrName>
                                        </p:attrNameLst>
                                      </p:cBhvr>
                                      <p:tavLst>
                                        <p:tav tm="0">
                                          <p:val>
                                            <p:fltVal val="0"/>
                                          </p:val>
                                        </p:tav>
                                        <p:tav tm="100000">
                                          <p:val>
                                            <p:strVal val="#ppt_w"/>
                                          </p:val>
                                        </p:tav>
                                      </p:tavLst>
                                    </p:anim>
                                    <p:anim calcmode="lin" valueType="num">
                                      <p:cBhvr>
                                        <p:cTn id="98" dur="1000" fill="hold"/>
                                        <p:tgtEl>
                                          <p:spTgt spid="33"/>
                                        </p:tgtEl>
                                        <p:attrNameLst>
                                          <p:attrName>ppt_h</p:attrName>
                                        </p:attrNameLst>
                                      </p:cBhvr>
                                      <p:tavLst>
                                        <p:tav tm="0">
                                          <p:val>
                                            <p:fltVal val="0"/>
                                          </p:val>
                                        </p:tav>
                                        <p:tav tm="100000">
                                          <p:val>
                                            <p:strVal val="#ppt_h"/>
                                          </p:val>
                                        </p:tav>
                                      </p:tavLst>
                                    </p:anim>
                                    <p:anim calcmode="lin" valueType="num">
                                      <p:cBhvr>
                                        <p:cTn id="99" dur="1000" fill="hold"/>
                                        <p:tgtEl>
                                          <p:spTgt spid="33"/>
                                        </p:tgtEl>
                                        <p:attrNameLst>
                                          <p:attrName>style.rotation</p:attrName>
                                        </p:attrNameLst>
                                      </p:cBhvr>
                                      <p:tavLst>
                                        <p:tav tm="0">
                                          <p:val>
                                            <p:fltVal val="90"/>
                                          </p:val>
                                        </p:tav>
                                        <p:tav tm="100000">
                                          <p:val>
                                            <p:fltVal val="0"/>
                                          </p:val>
                                        </p:tav>
                                      </p:tavLst>
                                    </p:anim>
                                    <p:animEffect transition="in" filter="fade">
                                      <p:cBhvr>
                                        <p:cTn id="100" dur="1000"/>
                                        <p:tgtEl>
                                          <p:spTgt spid="33"/>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34"/>
                                        </p:tgtEl>
                                        <p:attrNameLst>
                                          <p:attrName>style.visibility</p:attrName>
                                        </p:attrNameLst>
                                      </p:cBhvr>
                                      <p:to>
                                        <p:strVal val="visible"/>
                                      </p:to>
                                    </p:set>
                                    <p:animEffect transition="in" filter="fade">
                                      <p:cBhvr>
                                        <p:cTn id="105" dur="500"/>
                                        <p:tgtEl>
                                          <p:spTgt spid="34"/>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14"/>
                                        </p:tgtEl>
                                        <p:attrNameLst>
                                          <p:attrName>style.visibility</p:attrName>
                                        </p:attrNameLst>
                                      </p:cBhvr>
                                      <p:to>
                                        <p:strVal val="visible"/>
                                      </p:to>
                                    </p:set>
                                    <p:animEffect transition="in" filter="fade">
                                      <p:cBhvr>
                                        <p:cTn id="110" dur="500"/>
                                        <p:tgtEl>
                                          <p:spTgt spid="14"/>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35"/>
                                        </p:tgtEl>
                                        <p:attrNameLst>
                                          <p:attrName>style.visibility</p:attrName>
                                        </p:attrNameLst>
                                      </p:cBhvr>
                                      <p:to>
                                        <p:strVal val="visible"/>
                                      </p:to>
                                    </p:set>
                                    <p:animEffect transition="in" filter="fade">
                                      <p:cBhvr>
                                        <p:cTn id="115" dur="500"/>
                                        <p:tgtEl>
                                          <p:spTgt spid="35"/>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36"/>
                                        </p:tgtEl>
                                        <p:attrNameLst>
                                          <p:attrName>style.visibility</p:attrName>
                                        </p:attrNameLst>
                                      </p:cBhvr>
                                      <p:to>
                                        <p:strVal val="visible"/>
                                      </p:to>
                                    </p:set>
                                    <p:animEffect transition="in" filter="fade">
                                      <p:cBhvr>
                                        <p:cTn id="120" dur="500"/>
                                        <p:tgtEl>
                                          <p:spTgt spid="36"/>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15"/>
                                        </p:tgtEl>
                                        <p:attrNameLst>
                                          <p:attrName>style.visibility</p:attrName>
                                        </p:attrNameLst>
                                      </p:cBhvr>
                                      <p:to>
                                        <p:strVal val="visible"/>
                                      </p:to>
                                    </p:set>
                                    <p:animEffect transition="in" filter="fade">
                                      <p:cBhvr>
                                        <p:cTn id="125" dur="500"/>
                                        <p:tgtEl>
                                          <p:spTgt spid="15"/>
                                        </p:tgtEl>
                                      </p:cBhvr>
                                    </p:animEffect>
                                  </p:childTnLst>
                                </p:cTn>
                              </p:par>
                            </p:childTnLst>
                          </p:cTn>
                        </p:par>
                      </p:childTnLst>
                    </p:cTn>
                  </p:par>
                  <p:par>
                    <p:cTn id="126" fill="hold">
                      <p:stCondLst>
                        <p:cond delay="indefinite"/>
                      </p:stCondLst>
                      <p:childTnLst>
                        <p:par>
                          <p:cTn id="127" fill="hold">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37"/>
                                        </p:tgtEl>
                                        <p:attrNameLst>
                                          <p:attrName>style.visibility</p:attrName>
                                        </p:attrNameLst>
                                      </p:cBhvr>
                                      <p:to>
                                        <p:strVal val="visible"/>
                                      </p:to>
                                    </p:set>
                                    <p:animEffect transition="in" filter="fade">
                                      <p:cBhvr>
                                        <p:cTn id="130" dur="500"/>
                                        <p:tgtEl>
                                          <p:spTgt spid="37"/>
                                        </p:tgtEl>
                                      </p:cBhvr>
                                    </p:animEffect>
                                  </p:childTnLst>
                                </p:cTn>
                              </p:par>
                            </p:childTnLst>
                          </p:cTn>
                        </p:par>
                      </p:childTnLst>
                    </p:cTn>
                  </p:par>
                  <p:par>
                    <p:cTn id="131" fill="hold">
                      <p:stCondLst>
                        <p:cond delay="indefinite"/>
                      </p:stCondLst>
                      <p:childTnLst>
                        <p:par>
                          <p:cTn id="132" fill="hold">
                            <p:stCondLst>
                              <p:cond delay="0"/>
                            </p:stCondLst>
                            <p:childTnLst>
                              <p:par>
                                <p:cTn id="133" presetID="31" presetClass="entr" presetSubtype="0" fill="hold" grpId="0" nodeType="clickEffect">
                                  <p:stCondLst>
                                    <p:cond delay="0"/>
                                  </p:stCondLst>
                                  <p:childTnLst>
                                    <p:set>
                                      <p:cBhvr>
                                        <p:cTn id="134" dur="1" fill="hold">
                                          <p:stCondLst>
                                            <p:cond delay="0"/>
                                          </p:stCondLst>
                                        </p:cTn>
                                        <p:tgtEl>
                                          <p:spTgt spid="38"/>
                                        </p:tgtEl>
                                        <p:attrNameLst>
                                          <p:attrName>style.visibility</p:attrName>
                                        </p:attrNameLst>
                                      </p:cBhvr>
                                      <p:to>
                                        <p:strVal val="visible"/>
                                      </p:to>
                                    </p:set>
                                    <p:anim calcmode="lin" valueType="num">
                                      <p:cBhvr>
                                        <p:cTn id="135" dur="1000" fill="hold"/>
                                        <p:tgtEl>
                                          <p:spTgt spid="38"/>
                                        </p:tgtEl>
                                        <p:attrNameLst>
                                          <p:attrName>ppt_w</p:attrName>
                                        </p:attrNameLst>
                                      </p:cBhvr>
                                      <p:tavLst>
                                        <p:tav tm="0">
                                          <p:val>
                                            <p:fltVal val="0"/>
                                          </p:val>
                                        </p:tav>
                                        <p:tav tm="100000">
                                          <p:val>
                                            <p:strVal val="#ppt_w"/>
                                          </p:val>
                                        </p:tav>
                                      </p:tavLst>
                                    </p:anim>
                                    <p:anim calcmode="lin" valueType="num">
                                      <p:cBhvr>
                                        <p:cTn id="136" dur="1000" fill="hold"/>
                                        <p:tgtEl>
                                          <p:spTgt spid="38"/>
                                        </p:tgtEl>
                                        <p:attrNameLst>
                                          <p:attrName>ppt_h</p:attrName>
                                        </p:attrNameLst>
                                      </p:cBhvr>
                                      <p:tavLst>
                                        <p:tav tm="0">
                                          <p:val>
                                            <p:fltVal val="0"/>
                                          </p:val>
                                        </p:tav>
                                        <p:tav tm="100000">
                                          <p:val>
                                            <p:strVal val="#ppt_h"/>
                                          </p:val>
                                        </p:tav>
                                      </p:tavLst>
                                    </p:anim>
                                    <p:anim calcmode="lin" valueType="num">
                                      <p:cBhvr>
                                        <p:cTn id="137" dur="1000" fill="hold"/>
                                        <p:tgtEl>
                                          <p:spTgt spid="38"/>
                                        </p:tgtEl>
                                        <p:attrNameLst>
                                          <p:attrName>style.rotation</p:attrName>
                                        </p:attrNameLst>
                                      </p:cBhvr>
                                      <p:tavLst>
                                        <p:tav tm="0">
                                          <p:val>
                                            <p:fltVal val="90"/>
                                          </p:val>
                                        </p:tav>
                                        <p:tav tm="100000">
                                          <p:val>
                                            <p:fltVal val="0"/>
                                          </p:val>
                                        </p:tav>
                                      </p:tavLst>
                                    </p:anim>
                                    <p:animEffect transition="in" filter="fade">
                                      <p:cBhvr>
                                        <p:cTn id="138" dur="1000"/>
                                        <p:tgtEl>
                                          <p:spTgt spid="38"/>
                                        </p:tgtEl>
                                      </p:cBhvr>
                                    </p:animEffect>
                                  </p:childTnLst>
                                </p:cTn>
                              </p:par>
                            </p:childTnLst>
                          </p:cTn>
                        </p:par>
                      </p:childTnLst>
                    </p:cTn>
                  </p:par>
                  <p:par>
                    <p:cTn id="139" fill="hold">
                      <p:stCondLst>
                        <p:cond delay="indefinite"/>
                      </p:stCondLst>
                      <p:childTnLst>
                        <p:par>
                          <p:cTn id="140" fill="hold">
                            <p:stCondLst>
                              <p:cond delay="0"/>
                            </p:stCondLst>
                            <p:childTnLst>
                              <p:par>
                                <p:cTn id="141" presetID="10" presetClass="entr" presetSubtype="0" fill="hold" grpId="0" nodeType="clickEffect">
                                  <p:stCondLst>
                                    <p:cond delay="0"/>
                                  </p:stCondLst>
                                  <p:childTnLst>
                                    <p:set>
                                      <p:cBhvr>
                                        <p:cTn id="142" dur="1" fill="hold">
                                          <p:stCondLst>
                                            <p:cond delay="0"/>
                                          </p:stCondLst>
                                        </p:cTn>
                                        <p:tgtEl>
                                          <p:spTgt spid="39"/>
                                        </p:tgtEl>
                                        <p:attrNameLst>
                                          <p:attrName>style.visibility</p:attrName>
                                        </p:attrNameLst>
                                      </p:cBhvr>
                                      <p:to>
                                        <p:strVal val="visible"/>
                                      </p:to>
                                    </p:set>
                                    <p:animEffect transition="in" filter="fade">
                                      <p:cBhvr>
                                        <p:cTn id="143" dur="500"/>
                                        <p:tgtEl>
                                          <p:spTgt spid="39"/>
                                        </p:tgtEl>
                                      </p:cBhvr>
                                    </p:animEffect>
                                  </p:childTnLst>
                                </p:cTn>
                              </p:par>
                            </p:childTnLst>
                          </p:cTn>
                        </p:par>
                      </p:childTnLst>
                    </p:cTn>
                  </p:par>
                  <p:par>
                    <p:cTn id="144" fill="hold">
                      <p:stCondLst>
                        <p:cond delay="indefinite"/>
                      </p:stCondLst>
                      <p:childTnLst>
                        <p:par>
                          <p:cTn id="145" fill="hold">
                            <p:stCondLst>
                              <p:cond delay="0"/>
                            </p:stCondLst>
                            <p:childTnLst>
                              <p:par>
                                <p:cTn id="146" presetID="10" presetClass="entr" presetSubtype="0" fill="hold" grpId="0" nodeType="clickEffect">
                                  <p:stCondLst>
                                    <p:cond delay="0"/>
                                  </p:stCondLst>
                                  <p:childTnLst>
                                    <p:set>
                                      <p:cBhvr>
                                        <p:cTn id="147" dur="1" fill="hold">
                                          <p:stCondLst>
                                            <p:cond delay="0"/>
                                          </p:stCondLst>
                                        </p:cTn>
                                        <p:tgtEl>
                                          <p:spTgt spid="40"/>
                                        </p:tgtEl>
                                        <p:attrNameLst>
                                          <p:attrName>style.visibility</p:attrName>
                                        </p:attrNameLst>
                                      </p:cBhvr>
                                      <p:to>
                                        <p:strVal val="visible"/>
                                      </p:to>
                                    </p:set>
                                    <p:animEffect transition="in" filter="fade">
                                      <p:cBhvr>
                                        <p:cTn id="148" dur="500"/>
                                        <p:tgtEl>
                                          <p:spTgt spid="40"/>
                                        </p:tgtEl>
                                      </p:cBhvr>
                                    </p:animEffect>
                                  </p:childTnLst>
                                </p:cTn>
                              </p:par>
                            </p:childTnLst>
                          </p:cTn>
                        </p:par>
                      </p:childTnLst>
                    </p:cTn>
                  </p:par>
                  <p:par>
                    <p:cTn id="149" fill="hold">
                      <p:stCondLst>
                        <p:cond delay="indefinite"/>
                      </p:stCondLst>
                      <p:childTnLst>
                        <p:par>
                          <p:cTn id="150" fill="hold">
                            <p:stCondLst>
                              <p:cond delay="0"/>
                            </p:stCondLst>
                            <p:childTnLst>
                              <p:par>
                                <p:cTn id="151" presetID="10" presetClass="entr" presetSubtype="0" fill="hold" grpId="0" nodeType="clickEffect">
                                  <p:stCondLst>
                                    <p:cond delay="0"/>
                                  </p:stCondLst>
                                  <p:childTnLst>
                                    <p:set>
                                      <p:cBhvr>
                                        <p:cTn id="152" dur="1" fill="hold">
                                          <p:stCondLst>
                                            <p:cond delay="0"/>
                                          </p:stCondLst>
                                        </p:cTn>
                                        <p:tgtEl>
                                          <p:spTgt spid="16"/>
                                        </p:tgtEl>
                                        <p:attrNameLst>
                                          <p:attrName>style.visibility</p:attrName>
                                        </p:attrNameLst>
                                      </p:cBhvr>
                                      <p:to>
                                        <p:strVal val="visible"/>
                                      </p:to>
                                    </p:set>
                                    <p:animEffect transition="in" filter="fade">
                                      <p:cBhvr>
                                        <p:cTn id="153" dur="500"/>
                                        <p:tgtEl>
                                          <p:spTgt spid="16"/>
                                        </p:tgtEl>
                                      </p:cBhvr>
                                    </p:animEffect>
                                  </p:childTnLst>
                                </p:cTn>
                              </p:par>
                            </p:childTnLst>
                          </p:cTn>
                        </p:par>
                      </p:childTnLst>
                    </p:cTn>
                  </p:par>
                  <p:par>
                    <p:cTn id="154" fill="hold">
                      <p:stCondLst>
                        <p:cond delay="indefinite"/>
                      </p:stCondLst>
                      <p:childTnLst>
                        <p:par>
                          <p:cTn id="155" fill="hold">
                            <p:stCondLst>
                              <p:cond delay="0"/>
                            </p:stCondLst>
                            <p:childTnLst>
                              <p:par>
                                <p:cTn id="156" presetID="10" presetClass="entr" presetSubtype="0" fill="hold" grpId="0" nodeType="clickEffect">
                                  <p:stCondLst>
                                    <p:cond delay="0"/>
                                  </p:stCondLst>
                                  <p:childTnLst>
                                    <p:set>
                                      <p:cBhvr>
                                        <p:cTn id="157" dur="1" fill="hold">
                                          <p:stCondLst>
                                            <p:cond delay="0"/>
                                          </p:stCondLst>
                                        </p:cTn>
                                        <p:tgtEl>
                                          <p:spTgt spid="41"/>
                                        </p:tgtEl>
                                        <p:attrNameLst>
                                          <p:attrName>style.visibility</p:attrName>
                                        </p:attrNameLst>
                                      </p:cBhvr>
                                      <p:to>
                                        <p:strVal val="visible"/>
                                      </p:to>
                                    </p:set>
                                    <p:animEffect transition="in" filter="fade">
                                      <p:cBhvr>
                                        <p:cTn id="158" dur="500"/>
                                        <p:tgtEl>
                                          <p:spTgt spid="41"/>
                                        </p:tgtEl>
                                      </p:cBhvr>
                                    </p:animEffect>
                                  </p:childTnLst>
                                </p:cTn>
                              </p:par>
                            </p:childTnLst>
                          </p:cTn>
                        </p:par>
                      </p:childTnLst>
                    </p:cTn>
                  </p:par>
                  <p:par>
                    <p:cTn id="159" fill="hold">
                      <p:stCondLst>
                        <p:cond delay="indefinite"/>
                      </p:stCondLst>
                      <p:childTnLst>
                        <p:par>
                          <p:cTn id="160" fill="hold">
                            <p:stCondLst>
                              <p:cond delay="0"/>
                            </p:stCondLst>
                            <p:childTnLst>
                              <p:par>
                                <p:cTn id="161" presetID="10" presetClass="entr" presetSubtype="0" fill="hold" grpId="0" nodeType="clickEffect">
                                  <p:stCondLst>
                                    <p:cond delay="0"/>
                                  </p:stCondLst>
                                  <p:childTnLst>
                                    <p:set>
                                      <p:cBhvr>
                                        <p:cTn id="162" dur="1" fill="hold">
                                          <p:stCondLst>
                                            <p:cond delay="0"/>
                                          </p:stCondLst>
                                        </p:cTn>
                                        <p:tgtEl>
                                          <p:spTgt spid="42"/>
                                        </p:tgtEl>
                                        <p:attrNameLst>
                                          <p:attrName>style.visibility</p:attrName>
                                        </p:attrNameLst>
                                      </p:cBhvr>
                                      <p:to>
                                        <p:strVal val="visible"/>
                                      </p:to>
                                    </p:set>
                                    <p:animEffect transition="in" filter="fade">
                                      <p:cBhvr>
                                        <p:cTn id="163" dur="500"/>
                                        <p:tgtEl>
                                          <p:spTgt spid="42"/>
                                        </p:tgtEl>
                                      </p:cBhvr>
                                    </p:animEffect>
                                  </p:childTnLst>
                                </p:cTn>
                              </p:par>
                            </p:childTnLst>
                          </p:cTn>
                        </p:par>
                      </p:childTnLst>
                    </p:cTn>
                  </p:par>
                  <p:par>
                    <p:cTn id="164" fill="hold">
                      <p:stCondLst>
                        <p:cond delay="indefinite"/>
                      </p:stCondLst>
                      <p:childTnLst>
                        <p:par>
                          <p:cTn id="165" fill="hold">
                            <p:stCondLst>
                              <p:cond delay="0"/>
                            </p:stCondLst>
                            <p:childTnLst>
                              <p:par>
                                <p:cTn id="166" presetID="10" presetClass="entr" presetSubtype="0" fill="hold" grpId="0" nodeType="clickEffect">
                                  <p:stCondLst>
                                    <p:cond delay="0"/>
                                  </p:stCondLst>
                                  <p:childTnLst>
                                    <p:set>
                                      <p:cBhvr>
                                        <p:cTn id="167" dur="1" fill="hold">
                                          <p:stCondLst>
                                            <p:cond delay="0"/>
                                          </p:stCondLst>
                                        </p:cTn>
                                        <p:tgtEl>
                                          <p:spTgt spid="45"/>
                                        </p:tgtEl>
                                        <p:attrNameLst>
                                          <p:attrName>style.visibility</p:attrName>
                                        </p:attrNameLst>
                                      </p:cBhvr>
                                      <p:to>
                                        <p:strVal val="visible"/>
                                      </p:to>
                                    </p:set>
                                    <p:animEffect transition="in" filter="fade">
                                      <p:cBhvr>
                                        <p:cTn id="168" dur="500"/>
                                        <p:tgtEl>
                                          <p:spTgt spid="45"/>
                                        </p:tgtEl>
                                      </p:cBhvr>
                                    </p:animEffect>
                                  </p:childTnLst>
                                </p:cTn>
                              </p:par>
                            </p:childTnLst>
                          </p:cTn>
                        </p:par>
                      </p:childTnLst>
                    </p:cTn>
                  </p:par>
                  <p:par>
                    <p:cTn id="169" fill="hold">
                      <p:stCondLst>
                        <p:cond delay="indefinite"/>
                      </p:stCondLst>
                      <p:childTnLst>
                        <p:par>
                          <p:cTn id="170" fill="hold">
                            <p:stCondLst>
                              <p:cond delay="0"/>
                            </p:stCondLst>
                            <p:childTnLst>
                              <p:par>
                                <p:cTn id="171" presetID="31" presetClass="entr" presetSubtype="0" fill="hold" grpId="0" nodeType="clickEffect">
                                  <p:stCondLst>
                                    <p:cond delay="0"/>
                                  </p:stCondLst>
                                  <p:childTnLst>
                                    <p:set>
                                      <p:cBhvr>
                                        <p:cTn id="172" dur="1" fill="hold">
                                          <p:stCondLst>
                                            <p:cond delay="0"/>
                                          </p:stCondLst>
                                        </p:cTn>
                                        <p:tgtEl>
                                          <p:spTgt spid="46"/>
                                        </p:tgtEl>
                                        <p:attrNameLst>
                                          <p:attrName>style.visibility</p:attrName>
                                        </p:attrNameLst>
                                      </p:cBhvr>
                                      <p:to>
                                        <p:strVal val="visible"/>
                                      </p:to>
                                    </p:set>
                                    <p:anim calcmode="lin" valueType="num">
                                      <p:cBhvr>
                                        <p:cTn id="173" dur="1000" fill="hold"/>
                                        <p:tgtEl>
                                          <p:spTgt spid="46"/>
                                        </p:tgtEl>
                                        <p:attrNameLst>
                                          <p:attrName>ppt_w</p:attrName>
                                        </p:attrNameLst>
                                      </p:cBhvr>
                                      <p:tavLst>
                                        <p:tav tm="0">
                                          <p:val>
                                            <p:fltVal val="0"/>
                                          </p:val>
                                        </p:tav>
                                        <p:tav tm="100000">
                                          <p:val>
                                            <p:strVal val="#ppt_w"/>
                                          </p:val>
                                        </p:tav>
                                      </p:tavLst>
                                    </p:anim>
                                    <p:anim calcmode="lin" valueType="num">
                                      <p:cBhvr>
                                        <p:cTn id="174" dur="1000" fill="hold"/>
                                        <p:tgtEl>
                                          <p:spTgt spid="46"/>
                                        </p:tgtEl>
                                        <p:attrNameLst>
                                          <p:attrName>ppt_h</p:attrName>
                                        </p:attrNameLst>
                                      </p:cBhvr>
                                      <p:tavLst>
                                        <p:tav tm="0">
                                          <p:val>
                                            <p:fltVal val="0"/>
                                          </p:val>
                                        </p:tav>
                                        <p:tav tm="100000">
                                          <p:val>
                                            <p:strVal val="#ppt_h"/>
                                          </p:val>
                                        </p:tav>
                                      </p:tavLst>
                                    </p:anim>
                                    <p:anim calcmode="lin" valueType="num">
                                      <p:cBhvr>
                                        <p:cTn id="175" dur="1000" fill="hold"/>
                                        <p:tgtEl>
                                          <p:spTgt spid="46"/>
                                        </p:tgtEl>
                                        <p:attrNameLst>
                                          <p:attrName>style.rotation</p:attrName>
                                        </p:attrNameLst>
                                      </p:cBhvr>
                                      <p:tavLst>
                                        <p:tav tm="0">
                                          <p:val>
                                            <p:fltVal val="90"/>
                                          </p:val>
                                        </p:tav>
                                        <p:tav tm="100000">
                                          <p:val>
                                            <p:fltVal val="0"/>
                                          </p:val>
                                        </p:tav>
                                      </p:tavLst>
                                    </p:anim>
                                    <p:animEffect transition="in" filter="fade">
                                      <p:cBhvr>
                                        <p:cTn id="176" dur="1000"/>
                                        <p:tgtEl>
                                          <p:spTgt spid="46"/>
                                        </p:tgtEl>
                                      </p:cBhvr>
                                    </p:animEffect>
                                  </p:childTnLst>
                                </p:cTn>
                              </p:par>
                            </p:childTnLst>
                          </p:cTn>
                        </p:par>
                      </p:childTnLst>
                    </p:cTn>
                  </p:par>
                  <p:par>
                    <p:cTn id="177" fill="hold">
                      <p:stCondLst>
                        <p:cond delay="indefinite"/>
                      </p:stCondLst>
                      <p:childTnLst>
                        <p:par>
                          <p:cTn id="178" fill="hold">
                            <p:stCondLst>
                              <p:cond delay="0"/>
                            </p:stCondLst>
                            <p:childTnLst>
                              <p:par>
                                <p:cTn id="179" presetID="10" presetClass="entr" presetSubtype="0" fill="hold" grpId="0" nodeType="clickEffect">
                                  <p:stCondLst>
                                    <p:cond delay="0"/>
                                  </p:stCondLst>
                                  <p:childTnLst>
                                    <p:set>
                                      <p:cBhvr>
                                        <p:cTn id="180" dur="1" fill="hold">
                                          <p:stCondLst>
                                            <p:cond delay="0"/>
                                          </p:stCondLst>
                                        </p:cTn>
                                        <p:tgtEl>
                                          <p:spTgt spid="47"/>
                                        </p:tgtEl>
                                        <p:attrNameLst>
                                          <p:attrName>style.visibility</p:attrName>
                                        </p:attrNameLst>
                                      </p:cBhvr>
                                      <p:to>
                                        <p:strVal val="visible"/>
                                      </p:to>
                                    </p:set>
                                    <p:animEffect transition="in" filter="fade">
                                      <p:cBhvr>
                                        <p:cTn id="181"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3" grpId="0"/>
      <p:bldP spid="12" grpId="0"/>
      <p:bldP spid="13" grpId="0"/>
      <p:bldP spid="14" grpId="0"/>
      <p:bldP spid="15" grpId="0"/>
      <p:bldP spid="16" grpId="0"/>
      <p:bldP spid="17" grpId="0"/>
      <p:bldP spid="18" grpId="0"/>
      <p:bldP spid="21" grpId="0" animBg="1"/>
      <p:bldP spid="22" grpId="0" animBg="1"/>
      <p:bldP spid="23" grpId="0"/>
      <p:bldP spid="24" grpId="0" animBg="1"/>
      <p:bldP spid="30" grpId="0"/>
      <p:bldP spid="31" grpId="0"/>
      <p:bldP spid="32" grpId="0" animBg="1"/>
      <p:bldP spid="33" grpId="0" animBg="1"/>
      <p:bldP spid="34" grpId="0"/>
      <p:bldP spid="35" grpId="0"/>
      <p:bldP spid="36" grpId="0"/>
      <p:bldP spid="37" grpId="0" animBg="1"/>
      <p:bldP spid="38" grpId="0" animBg="1"/>
      <p:bldP spid="39" grpId="0"/>
      <p:bldP spid="40" grpId="0"/>
      <p:bldP spid="41" grpId="0" animBg="1"/>
      <p:bldP spid="42" grpId="0"/>
      <p:bldP spid="45" grpId="0" animBg="1"/>
      <p:bldP spid="46" grpId="0" animBg="1"/>
      <p:bldP spid="4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52400" y="914400"/>
            <a:ext cx="9144000" cy="1200329"/>
          </a:xfrm>
          <a:prstGeom prst="rect">
            <a:avLst/>
          </a:prstGeom>
          <a:noFill/>
        </p:spPr>
        <p:txBody>
          <a:bodyPr wrap="square" rtlCol="0">
            <a:spAutoFit/>
          </a:bodyPr>
          <a:lstStyle/>
          <a:p>
            <a:r>
              <a:rPr lang="en-US" sz="2400" b="1" dirty="0">
                <a:latin typeface="Times New Roman" pitchFamily="18" charset="0"/>
                <a:cs typeface="Times New Roman" pitchFamily="18" charset="0"/>
              </a:rPr>
              <a:t>III.	Make questions for the underlined part in each sentence. </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42. We often </a:t>
            </a:r>
            <a:r>
              <a:rPr lang="en-US" sz="2400" u="sng" dirty="0">
                <a:solidFill>
                  <a:srgbClr val="FF0000"/>
                </a:solidFill>
                <a:latin typeface="Times New Roman" pitchFamily="18" charset="0"/>
                <a:cs typeface="Times New Roman" pitchFamily="18" charset="0"/>
              </a:rPr>
              <a:t>read books and play sports</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in our free time. </a:t>
            </a:r>
          </a:p>
          <a:p>
            <a:r>
              <a:rPr lang="en-US" sz="2400" dirty="0" smtClean="0">
                <a:latin typeface="Times New Roman" pitchFamily="18" charset="0"/>
                <a:cs typeface="Times New Roman" pitchFamily="18" charset="0"/>
              </a:rPr>
              <a:t>____</a:t>
            </a:r>
            <a:r>
              <a:rPr lang="en-US" sz="2400" dirty="0" smtClean="0">
                <a:solidFill>
                  <a:srgbClr val="FF0000"/>
                </a:solidFill>
                <a:latin typeface="Times New Roman" pitchFamily="18" charset="0"/>
                <a:cs typeface="Times New Roman" pitchFamily="18" charset="0"/>
              </a:rPr>
              <a:t>What</a:t>
            </a:r>
            <a:r>
              <a:rPr lang="en-US" sz="2400" dirty="0" smtClean="0">
                <a:latin typeface="Times New Roman" pitchFamily="18" charset="0"/>
                <a:cs typeface="Times New Roman" pitchFamily="18" charset="0"/>
              </a:rPr>
              <a:t> do you often do in your free time?____________________</a:t>
            </a:r>
            <a:endParaRPr lang="en-US" sz="2400" dirty="0">
              <a:latin typeface="Times New Roman" pitchFamily="18" charset="0"/>
              <a:cs typeface="Times New Roman" pitchFamily="18" charset="0"/>
            </a:endParaRPr>
          </a:p>
        </p:txBody>
      </p:sp>
      <p:sp>
        <p:nvSpPr>
          <p:cNvPr id="7" name="Rectangle 6"/>
          <p:cNvSpPr/>
          <p:nvPr/>
        </p:nvSpPr>
        <p:spPr>
          <a:xfrm>
            <a:off x="990600" y="381000"/>
            <a:ext cx="5867400" cy="461665"/>
          </a:xfrm>
          <a:prstGeom prst="rect">
            <a:avLst/>
          </a:prstGeom>
        </p:spPr>
        <p:txBody>
          <a:bodyPr wrap="square">
            <a:spAutoFit/>
          </a:bodyPr>
          <a:lstStyle/>
          <a:p>
            <a:r>
              <a:rPr lang="en-US" sz="2400" b="1" dirty="0">
                <a:latin typeface="Times New Roman" pitchFamily="18" charset="0"/>
                <a:cs typeface="Times New Roman" pitchFamily="18" charset="0"/>
              </a:rPr>
              <a:t>PART B. VOCABULARY &amp; GRAMMAR </a:t>
            </a:r>
            <a:endParaRPr lang="en-US" sz="2400" dirty="0">
              <a:latin typeface="Times New Roman" pitchFamily="18" charset="0"/>
              <a:cs typeface="Times New Roman" pitchFamily="18" charset="0"/>
            </a:endParaRPr>
          </a:p>
        </p:txBody>
      </p:sp>
      <p:sp>
        <p:nvSpPr>
          <p:cNvPr id="8" name="Rounded Rectangle 7">
            <a:hlinkClick r:id="rId3" action="ppaction://hlinksldjump"/>
          </p:cNvPr>
          <p:cNvSpPr/>
          <p:nvPr/>
        </p:nvSpPr>
        <p:spPr>
          <a:xfrm>
            <a:off x="8382000" y="76200"/>
            <a:ext cx="762000" cy="39312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2114729"/>
            <a:ext cx="9144000" cy="1200329"/>
          </a:xfrm>
          <a:prstGeom prst="rect">
            <a:avLst/>
          </a:prstGeom>
          <a:noFill/>
        </p:spPr>
        <p:txBody>
          <a:bodyPr wrap="square" rtlCol="0">
            <a:spAutoFit/>
          </a:bodyPr>
          <a:lstStyle/>
          <a:p>
            <a:r>
              <a:rPr lang="en-US" sz="2400" dirty="0" smtClean="0">
                <a:latin typeface="Times New Roman" pitchFamily="18" charset="0"/>
                <a:cs typeface="Times New Roman" pitchFamily="18" charset="0"/>
              </a:rPr>
              <a:t>48. The </a:t>
            </a:r>
            <a:r>
              <a:rPr lang="en-US" sz="2400" dirty="0">
                <a:latin typeface="Times New Roman" pitchFamily="18" charset="0"/>
                <a:cs typeface="Times New Roman" pitchFamily="18" charset="0"/>
              </a:rPr>
              <a:t>Wingless Penguin is about </a:t>
            </a:r>
            <a:r>
              <a:rPr lang="en-US" sz="2400" u="sng" dirty="0">
                <a:solidFill>
                  <a:srgbClr val="FF0000"/>
                </a:solidFill>
                <a:latin typeface="Times New Roman" pitchFamily="18" charset="0"/>
                <a:cs typeface="Times New Roman" pitchFamily="18" charset="0"/>
              </a:rPr>
              <a:t>the adventure of a child penguin who has no win</a:t>
            </a:r>
            <a:r>
              <a:rPr lang="en-US" sz="2400" dirty="0">
                <a:solidFill>
                  <a:srgbClr val="FF0000"/>
                </a:solidFill>
                <a:latin typeface="Times New Roman" pitchFamily="18" charset="0"/>
                <a:cs typeface="Times New Roman" pitchFamily="18" charset="0"/>
              </a:rPr>
              <a:t>.</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__</a:t>
            </a:r>
            <a:r>
              <a:rPr lang="en-US" sz="2400" dirty="0" smtClean="0">
                <a:solidFill>
                  <a:srgbClr val="FF0000"/>
                </a:solidFill>
                <a:latin typeface="Times New Roman" pitchFamily="18" charset="0"/>
                <a:cs typeface="Times New Roman" pitchFamily="18" charset="0"/>
              </a:rPr>
              <a:t>What</a:t>
            </a:r>
            <a:r>
              <a:rPr lang="en-US" sz="2400" dirty="0" smtClean="0">
                <a:latin typeface="Times New Roman" pitchFamily="18" charset="0"/>
                <a:cs typeface="Times New Roman" pitchFamily="18" charset="0"/>
              </a:rPr>
              <a:t> is The Wingless Penguin about?______</a:t>
            </a:r>
            <a:r>
              <a:rPr lang="en-US" sz="2400" dirty="0">
                <a:latin typeface="Times New Roman" pitchFamily="18" charset="0"/>
                <a:cs typeface="Times New Roman" pitchFamily="18" charset="0"/>
              </a:rPr>
              <a:t>	</a:t>
            </a:r>
          </a:p>
        </p:txBody>
      </p:sp>
      <p:sp>
        <p:nvSpPr>
          <p:cNvPr id="10" name="TextBox 9"/>
          <p:cNvSpPr txBox="1"/>
          <p:nvPr/>
        </p:nvSpPr>
        <p:spPr>
          <a:xfrm>
            <a:off x="76200" y="3315058"/>
            <a:ext cx="9144000" cy="1200329"/>
          </a:xfrm>
          <a:prstGeom prst="rect">
            <a:avLst/>
          </a:prstGeom>
          <a:noFill/>
        </p:spPr>
        <p:txBody>
          <a:bodyPr wrap="square" rtlCol="0">
            <a:spAutoFit/>
          </a:bodyPr>
          <a:lstStyle/>
          <a:p>
            <a:r>
              <a:rPr lang="en-US" sz="2400" dirty="0" smtClean="0">
                <a:latin typeface="Times New Roman" pitchFamily="18" charset="0"/>
                <a:cs typeface="Times New Roman" pitchFamily="18" charset="0"/>
              </a:rPr>
              <a:t>49. Children </a:t>
            </a:r>
            <a:r>
              <a:rPr lang="en-US" sz="2400" dirty="0">
                <a:latin typeface="Times New Roman" pitchFamily="18" charset="0"/>
                <a:cs typeface="Times New Roman" pitchFamily="18" charset="0"/>
              </a:rPr>
              <a:t>love the Wingless Penguin series </a:t>
            </a:r>
            <a:r>
              <a:rPr lang="en-US" sz="2400" u="sng" dirty="0">
                <a:solidFill>
                  <a:srgbClr val="FF0000"/>
                </a:solidFill>
                <a:latin typeface="Times New Roman" pitchFamily="18" charset="0"/>
                <a:cs typeface="Times New Roman" pitchFamily="18" charset="0"/>
              </a:rPr>
              <a:t>because the child penguin is so cute, clever, and funny</a:t>
            </a:r>
            <a:r>
              <a:rPr lang="en-US" sz="2400" dirty="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__</a:t>
            </a:r>
            <a:r>
              <a:rPr lang="en-US" sz="2400" dirty="0" smtClean="0">
                <a:solidFill>
                  <a:srgbClr val="FF0000"/>
                </a:solidFill>
                <a:latin typeface="Times New Roman" pitchFamily="18" charset="0"/>
                <a:cs typeface="Times New Roman" pitchFamily="18" charset="0"/>
              </a:rPr>
              <a:t>Why</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do Children love the Wingless Penguin series </a:t>
            </a:r>
            <a:r>
              <a:rPr lang="en-US" sz="2400" dirty="0" smtClean="0">
                <a:latin typeface="Times New Roman" pitchFamily="18" charset="0"/>
                <a:cs typeface="Times New Roman" pitchFamily="18" charset="0"/>
              </a:rPr>
              <a:t>?__</a:t>
            </a:r>
            <a:r>
              <a:rPr lang="en-US" sz="2400" dirty="0">
                <a:latin typeface="Times New Roman" pitchFamily="18" charset="0"/>
                <a:cs typeface="Times New Roman" pitchFamily="18" charset="0"/>
              </a:rPr>
              <a:t>	</a:t>
            </a:r>
          </a:p>
        </p:txBody>
      </p:sp>
      <p:sp>
        <p:nvSpPr>
          <p:cNvPr id="11" name="TextBox 10"/>
          <p:cNvSpPr txBox="1"/>
          <p:nvPr/>
        </p:nvSpPr>
        <p:spPr>
          <a:xfrm>
            <a:off x="76200" y="4648200"/>
            <a:ext cx="9144000" cy="830997"/>
          </a:xfrm>
          <a:prstGeom prst="rect">
            <a:avLst/>
          </a:prstGeom>
          <a:noFill/>
        </p:spPr>
        <p:txBody>
          <a:bodyPr wrap="square" rtlCol="0">
            <a:spAutoFit/>
          </a:bodyPr>
          <a:lstStyle/>
          <a:p>
            <a:r>
              <a:rPr lang="en-US" sz="2400" dirty="0" smtClean="0">
                <a:latin typeface="Times New Roman" pitchFamily="18" charset="0"/>
                <a:cs typeface="Times New Roman" pitchFamily="18" charset="0"/>
              </a:rPr>
              <a:t>50. The </a:t>
            </a:r>
            <a:r>
              <a:rPr lang="en-US" sz="2400" dirty="0" err="1">
                <a:latin typeface="Times New Roman" pitchFamily="18" charset="0"/>
                <a:cs typeface="Times New Roman" pitchFamily="18" charset="0"/>
              </a:rPr>
              <a:t>programme</a:t>
            </a:r>
            <a:r>
              <a:rPr lang="en-US" sz="2400" dirty="0">
                <a:latin typeface="Times New Roman" pitchFamily="18" charset="0"/>
                <a:cs typeface="Times New Roman" pitchFamily="18" charset="0"/>
              </a:rPr>
              <a:t> is on </a:t>
            </a:r>
            <a:r>
              <a:rPr lang="en-US" sz="2400" u="sng" dirty="0">
                <a:solidFill>
                  <a:srgbClr val="FF0000"/>
                </a:solidFill>
                <a:latin typeface="Times New Roman" pitchFamily="18" charset="0"/>
                <a:cs typeface="Times New Roman" pitchFamily="18" charset="0"/>
              </a:rPr>
              <a:t>the Disney Channel</a:t>
            </a:r>
            <a:r>
              <a:rPr lang="en-US" sz="2400" dirty="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____</a:t>
            </a:r>
            <a:r>
              <a:rPr lang="en-US" sz="2400" dirty="0" smtClean="0">
                <a:solidFill>
                  <a:srgbClr val="FF0000"/>
                </a:solidFill>
                <a:latin typeface="Times New Roman" pitchFamily="18" charset="0"/>
                <a:cs typeface="Times New Roman" pitchFamily="18" charset="0"/>
              </a:rPr>
              <a:t>Which channel </a:t>
            </a:r>
            <a:r>
              <a:rPr lang="en-US" sz="2400" dirty="0" smtClean="0">
                <a:latin typeface="Times New Roman" pitchFamily="18" charset="0"/>
                <a:cs typeface="Times New Roman" pitchFamily="18" charset="0"/>
              </a:rPr>
              <a:t>is the </a:t>
            </a:r>
            <a:r>
              <a:rPr lang="en-US" sz="2400" dirty="0" err="1" smtClean="0">
                <a:latin typeface="Times New Roman" pitchFamily="18" charset="0"/>
                <a:cs typeface="Times New Roman" pitchFamily="18" charset="0"/>
              </a:rPr>
              <a:t>programme</a:t>
            </a:r>
            <a:r>
              <a:rPr lang="en-US" sz="2400" dirty="0" smtClean="0">
                <a:latin typeface="Times New Roman" pitchFamily="18" charset="0"/>
                <a:cs typeface="Times New Roman" pitchFamily="18" charset="0"/>
              </a:rPr>
              <a:t> on?________</a:t>
            </a:r>
            <a:endParaRPr lang="en-US" sz="2400" dirty="0">
              <a:latin typeface="Times New Roman" pitchFamily="18" charset="0"/>
              <a:cs typeface="Times New Roman" pitchFamily="18" charset="0"/>
            </a:endParaRPr>
          </a:p>
        </p:txBody>
      </p:sp>
      <p:sp>
        <p:nvSpPr>
          <p:cNvPr id="12" name="TextBox 11"/>
          <p:cNvSpPr txBox="1"/>
          <p:nvPr/>
        </p:nvSpPr>
        <p:spPr>
          <a:xfrm>
            <a:off x="7045037" y="1290935"/>
            <a:ext cx="3165763"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a:t>
            </a:r>
            <a:r>
              <a:rPr lang="en-US" sz="2400" dirty="0" err="1" smtClean="0">
                <a:solidFill>
                  <a:srgbClr val="FF0000"/>
                </a:solidFill>
                <a:latin typeface="Times New Roman" pitchFamily="18" charset="0"/>
                <a:cs typeface="Times New Roman" pitchFamily="18" charset="0"/>
              </a:rPr>
              <a:t>chỉ</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sự</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việc</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13" name="TextBox 12"/>
          <p:cNvSpPr txBox="1"/>
          <p:nvPr/>
        </p:nvSpPr>
        <p:spPr>
          <a:xfrm>
            <a:off x="5275118" y="2484060"/>
            <a:ext cx="3165763"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a:t>
            </a:r>
            <a:r>
              <a:rPr lang="en-US" sz="2400" dirty="0" err="1" smtClean="0">
                <a:solidFill>
                  <a:srgbClr val="FF0000"/>
                </a:solidFill>
                <a:latin typeface="Times New Roman" pitchFamily="18" charset="0"/>
                <a:cs typeface="Times New Roman" pitchFamily="18" charset="0"/>
              </a:rPr>
              <a:t>chỉ</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sự</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việc</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14" name="TextBox 13"/>
          <p:cNvSpPr txBox="1"/>
          <p:nvPr/>
        </p:nvSpPr>
        <p:spPr>
          <a:xfrm>
            <a:off x="5462155" y="3684389"/>
            <a:ext cx="3165763"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a:t>
            </a:r>
            <a:r>
              <a:rPr lang="en-US" sz="2400" dirty="0" err="1" smtClean="0">
                <a:solidFill>
                  <a:srgbClr val="FF0000"/>
                </a:solidFill>
                <a:latin typeface="Times New Roman" pitchFamily="18" charset="0"/>
                <a:cs typeface="Times New Roman" pitchFamily="18" charset="0"/>
              </a:rPr>
              <a:t>chỉ</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nguyên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nhân</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606099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fade">
                                      <p:cBhvr>
                                        <p:cTn id="22" dur="2000"/>
                                        <p:tgtEl>
                                          <p:spTgt spid="9">
                                            <p:txEl>
                                              <p:pRg st="1" end="1"/>
                                            </p:txEl>
                                          </p:spTgt>
                                        </p:tgtEl>
                                      </p:cBhvr>
                                    </p:animEffect>
                                    <p:anim calcmode="lin" valueType="num">
                                      <p:cBhvr>
                                        <p:cTn id="23" dur="2000" fill="hold"/>
                                        <p:tgtEl>
                                          <p:spTgt spid="9">
                                            <p:txEl>
                                              <p:pRg st="1" end="1"/>
                                            </p:txEl>
                                          </p:spTgt>
                                        </p:tgtEl>
                                        <p:attrNameLst>
                                          <p:attrName>ppt_w</p:attrName>
                                        </p:attrNameLst>
                                      </p:cBhvr>
                                      <p:tavLst>
                                        <p:tav tm="0" fmla="#ppt_w*sin(2.5*pi*$)">
                                          <p:val>
                                            <p:fltVal val="0"/>
                                          </p:val>
                                        </p:tav>
                                        <p:tav tm="100000">
                                          <p:val>
                                            <p:fltVal val="1"/>
                                          </p:val>
                                        </p:tav>
                                      </p:tavLst>
                                    </p:anim>
                                    <p:anim calcmode="lin" valueType="num">
                                      <p:cBhvr>
                                        <p:cTn id="24" dur="20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0">
                                            <p:txEl>
                                              <p:pRg st="1" end="1"/>
                                            </p:txEl>
                                          </p:spTgt>
                                        </p:tgtEl>
                                        <p:attrNameLst>
                                          <p:attrName>style.visibility</p:attrName>
                                        </p:attrNameLst>
                                      </p:cBhvr>
                                      <p:to>
                                        <p:strVal val="visible"/>
                                      </p:to>
                                    </p:set>
                                    <p:animEffect transition="in" filter="fade">
                                      <p:cBhvr>
                                        <p:cTn id="34" dur="500"/>
                                        <p:tgtEl>
                                          <p:spTgt spid="10">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1">
                                            <p:txEl>
                                              <p:pRg st="1" end="1"/>
                                            </p:txEl>
                                          </p:spTgt>
                                        </p:tgtEl>
                                        <p:attrNameLst>
                                          <p:attrName>style.visibility</p:attrName>
                                        </p:attrNameLst>
                                      </p:cBhvr>
                                      <p:to>
                                        <p:strVal val="visible"/>
                                      </p:to>
                                    </p:set>
                                    <p:animEffect transition="in" filter="fade">
                                      <p:cBhvr>
                                        <p:cTn id="39"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066800" y="457200"/>
            <a:ext cx="7924800" cy="830997"/>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IV. There </a:t>
            </a:r>
            <a:r>
              <a:rPr lang="en-US" sz="2400" b="1" dirty="0">
                <a:latin typeface="Times New Roman" pitchFamily="18" charset="0"/>
                <a:cs typeface="Times New Roman" pitchFamily="18" charset="0"/>
              </a:rPr>
              <a:t>is ONE mistake in each sentence, try to find the mistake and correct it</a:t>
            </a:r>
            <a:r>
              <a:rPr lang="en-US" sz="2400" b="1"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TextBox 3"/>
          <p:cNvSpPr txBox="1"/>
          <p:nvPr/>
        </p:nvSpPr>
        <p:spPr>
          <a:xfrm>
            <a:off x="0" y="1219200"/>
            <a:ext cx="9144000" cy="4893647"/>
          </a:xfrm>
          <a:prstGeom prst="rect">
            <a:avLst/>
          </a:prstGeom>
          <a:noFill/>
        </p:spPr>
        <p:txBody>
          <a:bodyPr wrap="square" rtlCol="0">
            <a:spAutoFit/>
          </a:bodyPr>
          <a:lstStyle/>
          <a:p>
            <a:r>
              <a:rPr lang="en-US" sz="2400" dirty="0">
                <a:latin typeface="Times New Roman" pitchFamily="18" charset="0"/>
                <a:cs typeface="Times New Roman" pitchFamily="18" charset="0"/>
              </a:rPr>
              <a:t>51. There are much music </a:t>
            </a:r>
            <a:r>
              <a:rPr lang="en-US" sz="2400" dirty="0" err="1">
                <a:latin typeface="Times New Roman" pitchFamily="18" charset="0"/>
                <a:cs typeface="Times New Roman" pitchFamily="18" charset="0"/>
              </a:rPr>
              <a:t>programmes</a:t>
            </a:r>
            <a:r>
              <a:rPr lang="en-US" sz="2400" dirty="0">
                <a:latin typeface="Times New Roman" pitchFamily="18" charset="0"/>
                <a:cs typeface="Times New Roman" pitchFamily="18" charset="0"/>
              </a:rPr>
              <a:t> on TV nowadays. </a:t>
            </a:r>
          </a:p>
          <a:p>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52. The Discovery Channel makes education funny for children all over the world. </a:t>
            </a:r>
          </a:p>
          <a:p>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53. Would you like go to the theater with me tonight? </a:t>
            </a:r>
          </a:p>
          <a:p>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54. Although I enjoy sports every much, but I don't often watch the Sports </a:t>
            </a:r>
            <a:r>
              <a:rPr lang="en-US" sz="2400" dirty="0" err="1">
                <a:latin typeface="Times New Roman" pitchFamily="18" charset="0"/>
                <a:cs typeface="Times New Roman" pitchFamily="18" charset="0"/>
              </a:rPr>
              <a:t>programmes</a:t>
            </a:r>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55. The </a:t>
            </a:r>
            <a:r>
              <a:rPr lang="en-US" sz="2400" dirty="0">
                <a:latin typeface="Times New Roman" pitchFamily="18" charset="0"/>
                <a:cs typeface="Times New Roman" pitchFamily="18" charset="0"/>
              </a:rPr>
              <a:t>News </a:t>
            </a:r>
            <a:r>
              <a:rPr lang="en-US" sz="2400" dirty="0" err="1">
                <a:latin typeface="Times New Roman" pitchFamily="18" charset="0"/>
                <a:cs typeface="Times New Roman" pitchFamily="18" charset="0"/>
              </a:rPr>
              <a:t>programme</a:t>
            </a:r>
            <a:r>
              <a:rPr lang="en-US" sz="2400" dirty="0">
                <a:latin typeface="Times New Roman" pitchFamily="18" charset="0"/>
                <a:cs typeface="Times New Roman" pitchFamily="18" charset="0"/>
              </a:rPr>
              <a:t> help TV viewers know about what happens every day in their country as well as all over the world. </a:t>
            </a:r>
          </a:p>
          <a:p>
            <a:r>
              <a:rPr lang="en-US" sz="2400" dirty="0">
                <a:latin typeface="Times New Roman" pitchFamily="18" charset="0"/>
                <a:cs typeface="Times New Roman" pitchFamily="18" charset="0"/>
              </a:rPr>
              <a:t>	</a:t>
            </a:r>
          </a:p>
        </p:txBody>
      </p:sp>
      <p:cxnSp>
        <p:nvCxnSpPr>
          <p:cNvPr id="7" name="Straight Connector 6"/>
          <p:cNvCxnSpPr/>
          <p:nvPr/>
        </p:nvCxnSpPr>
        <p:spPr>
          <a:xfrm>
            <a:off x="3352800" y="1600200"/>
            <a:ext cx="13716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1752600" y="1600200"/>
            <a:ext cx="6096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11" name="TextBox 10"/>
          <p:cNvSpPr txBox="1"/>
          <p:nvPr/>
        </p:nvSpPr>
        <p:spPr>
          <a:xfrm>
            <a:off x="3505200" y="1551710"/>
            <a:ext cx="1143000" cy="461665"/>
          </a:xfrm>
          <a:prstGeom prst="rect">
            <a:avLst/>
          </a:prstGeom>
          <a:noFill/>
        </p:spPr>
        <p:txBody>
          <a:bodyPr wrap="square" rtlCol="0">
            <a:spAutoFit/>
          </a:bodyPr>
          <a:lstStyle/>
          <a:p>
            <a:pPr algn="ctr"/>
            <a:r>
              <a:rPr lang="en-US" sz="2400" dirty="0" smtClean="0">
                <a:solidFill>
                  <a:srgbClr val="FF0000"/>
                </a:solidFill>
                <a:latin typeface="Times New Roman" pitchFamily="18" charset="0"/>
                <a:cs typeface="Times New Roman" pitchFamily="18" charset="0"/>
              </a:rPr>
              <a:t>Ns</a:t>
            </a:r>
            <a:endParaRPr lang="en-US" sz="2400" dirty="0">
              <a:solidFill>
                <a:srgbClr val="FF0000"/>
              </a:solidFill>
              <a:latin typeface="Times New Roman" pitchFamily="18" charset="0"/>
              <a:cs typeface="Times New Roman" pitchFamily="18" charset="0"/>
            </a:endParaRPr>
          </a:p>
        </p:txBody>
      </p:sp>
      <p:sp>
        <p:nvSpPr>
          <p:cNvPr id="12" name="TextBox 11"/>
          <p:cNvSpPr txBox="1"/>
          <p:nvPr/>
        </p:nvSpPr>
        <p:spPr>
          <a:xfrm>
            <a:off x="1371600" y="1579420"/>
            <a:ext cx="1524000" cy="461665"/>
          </a:xfrm>
          <a:prstGeom prst="rect">
            <a:avLst/>
          </a:prstGeom>
          <a:noFill/>
        </p:spPr>
        <p:txBody>
          <a:bodyPr wrap="square" rtlCol="0">
            <a:spAutoFit/>
          </a:bodyPr>
          <a:lstStyle/>
          <a:p>
            <a:pPr algn="ctr"/>
            <a:r>
              <a:rPr lang="en-US" sz="2400" dirty="0" smtClean="0">
                <a:solidFill>
                  <a:srgbClr val="FF0000"/>
                </a:solidFill>
                <a:latin typeface="Times New Roman" pitchFamily="18" charset="0"/>
                <a:cs typeface="Times New Roman" pitchFamily="18" charset="0"/>
                <a:sym typeface="Wingdings" pitchFamily="2" charset="2"/>
              </a:rPr>
              <a:t> </a:t>
            </a:r>
            <a:r>
              <a:rPr lang="en-US" sz="2400" dirty="0" smtClean="0">
                <a:solidFill>
                  <a:srgbClr val="FF0000"/>
                </a:solidFill>
                <a:latin typeface="Times New Roman" pitchFamily="18" charset="0"/>
                <a:cs typeface="Times New Roman" pitchFamily="18" charset="0"/>
              </a:rPr>
              <a:t>many</a:t>
            </a:r>
            <a:endParaRPr lang="en-US" sz="2400" dirty="0">
              <a:solidFill>
                <a:srgbClr val="FF0000"/>
              </a:solidFill>
              <a:latin typeface="Times New Roman" pitchFamily="18" charset="0"/>
              <a:cs typeface="Times New Roman" pitchFamily="18" charset="0"/>
            </a:endParaRPr>
          </a:p>
        </p:txBody>
      </p:sp>
      <p:cxnSp>
        <p:nvCxnSpPr>
          <p:cNvPr id="13" name="Straight Connector 12"/>
          <p:cNvCxnSpPr/>
          <p:nvPr/>
        </p:nvCxnSpPr>
        <p:spPr>
          <a:xfrm>
            <a:off x="5562600" y="2369125"/>
            <a:ext cx="8382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14" name="TextBox 13"/>
          <p:cNvSpPr txBox="1"/>
          <p:nvPr/>
        </p:nvSpPr>
        <p:spPr>
          <a:xfrm>
            <a:off x="5334000" y="2320635"/>
            <a:ext cx="1143000" cy="461665"/>
          </a:xfrm>
          <a:prstGeom prst="rect">
            <a:avLst/>
          </a:prstGeom>
          <a:noFill/>
        </p:spPr>
        <p:txBody>
          <a:bodyPr wrap="square" rtlCol="0">
            <a:spAutoFit/>
          </a:bodyPr>
          <a:lstStyle/>
          <a:p>
            <a:pPr algn="ctr"/>
            <a:r>
              <a:rPr lang="en-US" sz="2400" dirty="0" smtClean="0">
                <a:solidFill>
                  <a:srgbClr val="FF0000"/>
                </a:solidFill>
                <a:latin typeface="Times New Roman" pitchFamily="18" charset="0"/>
                <a:cs typeface="Times New Roman" pitchFamily="18" charset="0"/>
                <a:sym typeface="Wingdings" pitchFamily="2" charset="2"/>
              </a:rPr>
              <a:t>fun</a:t>
            </a:r>
            <a:endParaRPr lang="en-US" sz="2400" dirty="0">
              <a:solidFill>
                <a:srgbClr val="FF0000"/>
              </a:solidFill>
              <a:latin typeface="Times New Roman" pitchFamily="18" charset="0"/>
              <a:cs typeface="Times New Roman" pitchFamily="18" charset="0"/>
            </a:endParaRPr>
          </a:p>
        </p:txBody>
      </p:sp>
      <p:cxnSp>
        <p:nvCxnSpPr>
          <p:cNvPr id="17" name="Straight Connector 16"/>
          <p:cNvCxnSpPr/>
          <p:nvPr/>
        </p:nvCxnSpPr>
        <p:spPr>
          <a:xfrm>
            <a:off x="2403765" y="3445315"/>
            <a:ext cx="4191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18" name="TextBox 17"/>
          <p:cNvSpPr txBox="1"/>
          <p:nvPr/>
        </p:nvSpPr>
        <p:spPr>
          <a:xfrm>
            <a:off x="1905000" y="3424535"/>
            <a:ext cx="1357745" cy="461665"/>
          </a:xfrm>
          <a:prstGeom prst="rect">
            <a:avLst/>
          </a:prstGeom>
          <a:noFill/>
        </p:spPr>
        <p:txBody>
          <a:bodyPr wrap="square" rtlCol="0">
            <a:spAutoFit/>
          </a:bodyPr>
          <a:lstStyle/>
          <a:p>
            <a:pPr algn="ctr"/>
            <a:r>
              <a:rPr lang="en-US" sz="2400" dirty="0" smtClean="0">
                <a:solidFill>
                  <a:srgbClr val="FF0000"/>
                </a:solidFill>
                <a:latin typeface="Times New Roman" pitchFamily="18" charset="0"/>
                <a:cs typeface="Times New Roman" pitchFamily="18" charset="0"/>
                <a:sym typeface="Wingdings" pitchFamily="2" charset="2"/>
              </a:rPr>
              <a:t> to go</a:t>
            </a:r>
            <a:endParaRPr lang="en-US" sz="2400" dirty="0">
              <a:solidFill>
                <a:srgbClr val="FF0000"/>
              </a:solidFill>
              <a:latin typeface="Times New Roman" pitchFamily="18" charset="0"/>
              <a:cs typeface="Times New Roman" pitchFamily="18" charset="0"/>
            </a:endParaRPr>
          </a:p>
        </p:txBody>
      </p:sp>
      <p:sp>
        <p:nvSpPr>
          <p:cNvPr id="21" name="TextBox 20"/>
          <p:cNvSpPr txBox="1"/>
          <p:nvPr/>
        </p:nvSpPr>
        <p:spPr>
          <a:xfrm>
            <a:off x="4038600" y="3363685"/>
            <a:ext cx="2438400" cy="461665"/>
          </a:xfrm>
          <a:prstGeom prst="rect">
            <a:avLst/>
          </a:prstGeom>
          <a:noFill/>
        </p:spPr>
        <p:txBody>
          <a:bodyPr wrap="square" rtlCol="0">
            <a:spAutoFit/>
          </a:bodyPr>
          <a:lstStyle/>
          <a:p>
            <a:pPr algn="ctr"/>
            <a:r>
              <a:rPr lang="en-US" sz="2400" b="1" dirty="0">
                <a:solidFill>
                  <a:srgbClr val="FF0000"/>
                </a:solidFill>
                <a:latin typeface="Times New Roman" pitchFamily="18" charset="0"/>
                <a:cs typeface="Times New Roman" pitchFamily="18" charset="0"/>
                <a:sym typeface="Wingdings" pitchFamily="2" charset="2"/>
              </a:rPr>
              <a:t>w</a:t>
            </a:r>
            <a:r>
              <a:rPr lang="en-US" sz="2400" b="1" dirty="0" smtClean="0">
                <a:solidFill>
                  <a:srgbClr val="FF0000"/>
                </a:solidFill>
                <a:latin typeface="Times New Roman" pitchFamily="18" charset="0"/>
                <a:cs typeface="Times New Roman" pitchFamily="18" charset="0"/>
                <a:sym typeface="Wingdings" pitchFamily="2" charset="2"/>
              </a:rPr>
              <a:t>ould like + to V</a:t>
            </a:r>
            <a:endParaRPr lang="en-US" sz="2400" b="1" dirty="0">
              <a:solidFill>
                <a:srgbClr val="FF0000"/>
              </a:solidFill>
              <a:latin typeface="Times New Roman" pitchFamily="18" charset="0"/>
              <a:cs typeface="Times New Roman" pitchFamily="18" charset="0"/>
            </a:endParaRPr>
          </a:p>
        </p:txBody>
      </p:sp>
      <p:cxnSp>
        <p:nvCxnSpPr>
          <p:cNvPr id="22" name="Straight Connector 21"/>
          <p:cNvCxnSpPr/>
          <p:nvPr/>
        </p:nvCxnSpPr>
        <p:spPr>
          <a:xfrm>
            <a:off x="5070765" y="4172680"/>
            <a:ext cx="4191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23" name="TextBox 22"/>
          <p:cNvSpPr txBox="1"/>
          <p:nvPr/>
        </p:nvSpPr>
        <p:spPr>
          <a:xfrm>
            <a:off x="4572000" y="4151900"/>
            <a:ext cx="1357745" cy="461665"/>
          </a:xfrm>
          <a:prstGeom prst="rect">
            <a:avLst/>
          </a:prstGeom>
          <a:noFill/>
        </p:spPr>
        <p:txBody>
          <a:bodyPr wrap="square" rtlCol="0">
            <a:spAutoFit/>
          </a:bodyPr>
          <a:lstStyle/>
          <a:p>
            <a:pPr algn="ctr"/>
            <a:r>
              <a:rPr lang="en-US" sz="2400" dirty="0" smtClean="0">
                <a:solidFill>
                  <a:srgbClr val="FF0000"/>
                </a:solidFill>
                <a:latin typeface="Times New Roman" pitchFamily="18" charset="0"/>
                <a:cs typeface="Times New Roman" pitchFamily="18" charset="0"/>
                <a:sym typeface="Wingdings" pitchFamily="2" charset="2"/>
              </a:rPr>
              <a:t> Ø</a:t>
            </a:r>
            <a:endParaRPr lang="en-US" sz="2400" dirty="0">
              <a:solidFill>
                <a:srgbClr val="FF0000"/>
              </a:solidFill>
              <a:latin typeface="Times New Roman" pitchFamily="18" charset="0"/>
              <a:cs typeface="Times New Roman" pitchFamily="18" charset="0"/>
            </a:endParaRPr>
          </a:p>
        </p:txBody>
      </p:sp>
      <p:sp>
        <p:nvSpPr>
          <p:cNvPr id="24" name="TextBox 23"/>
          <p:cNvSpPr txBox="1"/>
          <p:nvPr/>
        </p:nvSpPr>
        <p:spPr>
          <a:xfrm>
            <a:off x="469322" y="4398082"/>
            <a:ext cx="7836478" cy="461665"/>
          </a:xfrm>
          <a:prstGeom prst="rect">
            <a:avLst/>
          </a:prstGeom>
          <a:noFill/>
        </p:spPr>
        <p:txBody>
          <a:bodyPr wrap="square" rtlCol="0">
            <a:spAutoFit/>
          </a:bodyPr>
          <a:lstStyle/>
          <a:p>
            <a:pPr algn="ctr"/>
            <a:r>
              <a:rPr lang="en-US" sz="2400" b="1" dirty="0" err="1" smtClean="0">
                <a:solidFill>
                  <a:srgbClr val="FF0000"/>
                </a:solidFill>
                <a:latin typeface="Times New Roman" pitchFamily="18" charset="0"/>
                <a:cs typeface="Times New Roman" pitchFamily="18" charset="0"/>
                <a:sym typeface="Wingdings" pitchFamily="2" charset="2"/>
              </a:rPr>
              <a:t>Trong</a:t>
            </a:r>
            <a:r>
              <a:rPr lang="en-US" sz="2400" b="1" dirty="0" smtClean="0">
                <a:solidFill>
                  <a:srgbClr val="FF0000"/>
                </a:solidFill>
                <a:latin typeface="Times New Roman" pitchFamily="18" charset="0"/>
                <a:cs typeface="Times New Roman" pitchFamily="18" charset="0"/>
                <a:sym typeface="Wingdings" pitchFamily="2" charset="2"/>
              </a:rPr>
              <a:t> </a:t>
            </a:r>
            <a:r>
              <a:rPr lang="en-US" sz="2400" b="1" dirty="0" err="1" smtClean="0">
                <a:solidFill>
                  <a:srgbClr val="FF0000"/>
                </a:solidFill>
                <a:latin typeface="Times New Roman" pitchFamily="18" charset="0"/>
                <a:cs typeface="Times New Roman" pitchFamily="18" charset="0"/>
                <a:sym typeface="Wingdings" pitchFamily="2" charset="2"/>
              </a:rPr>
              <a:t>câu</a:t>
            </a:r>
            <a:r>
              <a:rPr lang="en-US" sz="2400" b="1" dirty="0" smtClean="0">
                <a:solidFill>
                  <a:srgbClr val="FF0000"/>
                </a:solidFill>
                <a:latin typeface="Times New Roman" pitchFamily="18" charset="0"/>
                <a:cs typeface="Times New Roman" pitchFamily="18" charset="0"/>
                <a:sym typeface="Wingdings" pitchFamily="2" charset="2"/>
              </a:rPr>
              <a:t> </a:t>
            </a:r>
            <a:r>
              <a:rPr lang="en-US" sz="2400" b="1" dirty="0" err="1" smtClean="0">
                <a:solidFill>
                  <a:srgbClr val="FF0000"/>
                </a:solidFill>
                <a:latin typeface="Times New Roman" pitchFamily="18" charset="0"/>
                <a:cs typeface="Times New Roman" pitchFamily="18" charset="0"/>
                <a:sym typeface="Wingdings" pitchFamily="2" charset="2"/>
              </a:rPr>
              <a:t>đã</a:t>
            </a:r>
            <a:r>
              <a:rPr lang="en-US" sz="2400" b="1" dirty="0" smtClean="0">
                <a:solidFill>
                  <a:srgbClr val="FF0000"/>
                </a:solidFill>
                <a:latin typeface="Times New Roman" pitchFamily="18" charset="0"/>
                <a:cs typeface="Times New Roman" pitchFamily="18" charset="0"/>
                <a:sym typeface="Wingdings" pitchFamily="2" charset="2"/>
              </a:rPr>
              <a:t> </a:t>
            </a:r>
            <a:r>
              <a:rPr lang="en-US" sz="2400" b="1" dirty="0" err="1" smtClean="0">
                <a:solidFill>
                  <a:srgbClr val="FF0000"/>
                </a:solidFill>
                <a:latin typeface="Times New Roman" pitchFamily="18" charset="0"/>
                <a:cs typeface="Times New Roman" pitchFamily="18" charset="0"/>
                <a:sym typeface="Wingdings" pitchFamily="2" charset="2"/>
              </a:rPr>
              <a:t>dùng</a:t>
            </a:r>
            <a:r>
              <a:rPr lang="en-US" sz="2400" b="1" dirty="0" smtClean="0">
                <a:solidFill>
                  <a:srgbClr val="FF0000"/>
                </a:solidFill>
                <a:latin typeface="Times New Roman" pitchFamily="18" charset="0"/>
                <a:cs typeface="Times New Roman" pitchFamily="18" charset="0"/>
                <a:sym typeface="Wingdings" pitchFamily="2" charset="2"/>
              </a:rPr>
              <a:t> Although </a:t>
            </a:r>
            <a:r>
              <a:rPr lang="en-US" sz="2400" b="1" dirty="0" err="1" smtClean="0">
                <a:solidFill>
                  <a:srgbClr val="FF0000"/>
                </a:solidFill>
                <a:latin typeface="Times New Roman" pitchFamily="18" charset="0"/>
                <a:cs typeface="Times New Roman" pitchFamily="18" charset="0"/>
                <a:sym typeface="Wingdings" pitchFamily="2" charset="2"/>
              </a:rPr>
              <a:t>thì</a:t>
            </a:r>
            <a:r>
              <a:rPr lang="en-US" sz="2400" b="1" dirty="0" smtClean="0">
                <a:solidFill>
                  <a:srgbClr val="FF0000"/>
                </a:solidFill>
                <a:latin typeface="Times New Roman" pitchFamily="18" charset="0"/>
                <a:cs typeface="Times New Roman" pitchFamily="18" charset="0"/>
                <a:sym typeface="Wingdings" pitchFamily="2" charset="2"/>
              </a:rPr>
              <a:t> </a:t>
            </a:r>
            <a:r>
              <a:rPr lang="en-US" sz="2400" b="1" dirty="0" err="1" smtClean="0">
                <a:solidFill>
                  <a:srgbClr val="FF0000"/>
                </a:solidFill>
                <a:latin typeface="Times New Roman" pitchFamily="18" charset="0"/>
                <a:cs typeface="Times New Roman" pitchFamily="18" charset="0"/>
                <a:sym typeface="Wingdings" pitchFamily="2" charset="2"/>
              </a:rPr>
              <a:t>không</a:t>
            </a:r>
            <a:r>
              <a:rPr lang="en-US" sz="2400" b="1" dirty="0" smtClean="0">
                <a:solidFill>
                  <a:srgbClr val="FF0000"/>
                </a:solidFill>
                <a:latin typeface="Times New Roman" pitchFamily="18" charset="0"/>
                <a:cs typeface="Times New Roman" pitchFamily="18" charset="0"/>
                <a:sym typeface="Wingdings" pitchFamily="2" charset="2"/>
              </a:rPr>
              <a:t> </a:t>
            </a:r>
            <a:r>
              <a:rPr lang="en-US" sz="2400" b="1" dirty="0" err="1" smtClean="0">
                <a:solidFill>
                  <a:srgbClr val="FF0000"/>
                </a:solidFill>
                <a:latin typeface="Times New Roman" pitchFamily="18" charset="0"/>
                <a:cs typeface="Times New Roman" pitchFamily="18" charset="0"/>
                <a:sym typeface="Wingdings" pitchFamily="2" charset="2"/>
              </a:rPr>
              <a:t>dùng</a:t>
            </a:r>
            <a:r>
              <a:rPr lang="en-US" sz="2400" b="1" dirty="0" smtClean="0">
                <a:solidFill>
                  <a:srgbClr val="FF0000"/>
                </a:solidFill>
                <a:latin typeface="Times New Roman" pitchFamily="18" charset="0"/>
                <a:cs typeface="Times New Roman" pitchFamily="18" charset="0"/>
                <a:sym typeface="Wingdings" pitchFamily="2" charset="2"/>
              </a:rPr>
              <a:t> but</a:t>
            </a:r>
            <a:endParaRPr lang="en-US" sz="2400" b="1" dirty="0">
              <a:solidFill>
                <a:srgbClr val="FF0000"/>
              </a:solidFill>
              <a:latin typeface="Times New Roman" pitchFamily="18" charset="0"/>
              <a:cs typeface="Times New Roman" pitchFamily="18" charset="0"/>
            </a:endParaRPr>
          </a:p>
        </p:txBody>
      </p:sp>
      <p:sp>
        <p:nvSpPr>
          <p:cNvPr id="25" name="Oval 24"/>
          <p:cNvSpPr/>
          <p:nvPr/>
        </p:nvSpPr>
        <p:spPr>
          <a:xfrm>
            <a:off x="4862945" y="3990110"/>
            <a:ext cx="193965" cy="2102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cxnSp>
        <p:nvCxnSpPr>
          <p:cNvPr id="26" name="Straight Connector 25"/>
          <p:cNvCxnSpPr/>
          <p:nvPr/>
        </p:nvCxnSpPr>
        <p:spPr>
          <a:xfrm>
            <a:off x="3276600" y="5262264"/>
            <a:ext cx="6096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27" name="TextBox 26"/>
          <p:cNvSpPr txBox="1"/>
          <p:nvPr/>
        </p:nvSpPr>
        <p:spPr>
          <a:xfrm>
            <a:off x="3048000" y="5604694"/>
            <a:ext cx="1143000" cy="461665"/>
          </a:xfrm>
          <a:prstGeom prst="rect">
            <a:avLst/>
          </a:prstGeom>
          <a:noFill/>
        </p:spPr>
        <p:txBody>
          <a:bodyPr wrap="square" rtlCol="0">
            <a:spAutoFit/>
          </a:bodyPr>
          <a:lstStyle/>
          <a:p>
            <a:pPr algn="ctr"/>
            <a:r>
              <a:rPr lang="en-US" sz="2400" dirty="0" smtClean="0">
                <a:solidFill>
                  <a:srgbClr val="FF0000"/>
                </a:solidFill>
                <a:latin typeface="Times New Roman" pitchFamily="18" charset="0"/>
                <a:cs typeface="Times New Roman" pitchFamily="18" charset="0"/>
                <a:sym typeface="Wingdings" pitchFamily="2" charset="2"/>
              </a:rPr>
              <a:t>helps</a:t>
            </a:r>
            <a:endParaRPr lang="en-US" sz="2400" dirty="0">
              <a:solidFill>
                <a:srgbClr val="FF0000"/>
              </a:solidFill>
              <a:latin typeface="Times New Roman" pitchFamily="18" charset="0"/>
              <a:cs typeface="Times New Roman" pitchFamily="18" charset="0"/>
            </a:endParaRPr>
          </a:p>
        </p:txBody>
      </p:sp>
      <p:cxnSp>
        <p:nvCxnSpPr>
          <p:cNvPr id="30" name="Straight Connector 29"/>
          <p:cNvCxnSpPr/>
          <p:nvPr/>
        </p:nvCxnSpPr>
        <p:spPr>
          <a:xfrm>
            <a:off x="533400" y="5262264"/>
            <a:ext cx="2729345" cy="0"/>
          </a:xfrm>
          <a:prstGeom prst="line">
            <a:avLst/>
          </a:prstGeom>
          <a:ln/>
        </p:spPr>
        <p:style>
          <a:lnRef idx="3">
            <a:schemeClr val="accent1"/>
          </a:lnRef>
          <a:fillRef idx="0">
            <a:schemeClr val="accent1"/>
          </a:fillRef>
          <a:effectRef idx="2">
            <a:schemeClr val="accent1"/>
          </a:effectRef>
          <a:fontRef idx="minor">
            <a:schemeClr val="tx1"/>
          </a:fontRef>
        </p:style>
      </p:cxnSp>
      <p:cxnSp>
        <p:nvCxnSpPr>
          <p:cNvPr id="31" name="Straight Connector 30"/>
          <p:cNvCxnSpPr/>
          <p:nvPr/>
        </p:nvCxnSpPr>
        <p:spPr>
          <a:xfrm>
            <a:off x="609600" y="4191000"/>
            <a:ext cx="1066800" cy="939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40663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500"/>
                                        <p:tgtEl>
                                          <p:spTgt spid="3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5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fade">
                                      <p:cBhvr>
                                        <p:cTn id="67" dur="500"/>
                                        <p:tgtEl>
                                          <p:spTgt spid="23"/>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fade">
                                      <p:cBhvr>
                                        <p:cTn id="72" dur="500"/>
                                        <p:tgtEl>
                                          <p:spTgt spid="24"/>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500"/>
                                        <p:tgtEl>
                                          <p:spTgt spid="25"/>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30"/>
                                        </p:tgtEl>
                                        <p:attrNameLst>
                                          <p:attrName>style.visibility</p:attrName>
                                        </p:attrNameLst>
                                      </p:cBhvr>
                                      <p:to>
                                        <p:strVal val="visible"/>
                                      </p:to>
                                    </p:set>
                                    <p:animEffect transition="in" filter="fade">
                                      <p:cBhvr>
                                        <p:cTn id="82" dur="500"/>
                                        <p:tgtEl>
                                          <p:spTgt spid="30"/>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fade">
                                      <p:cBhvr>
                                        <p:cTn id="87" dur="500"/>
                                        <p:tgtEl>
                                          <p:spTgt spid="26"/>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7"/>
                                        </p:tgtEl>
                                        <p:attrNameLst>
                                          <p:attrName>style.visibility</p:attrName>
                                        </p:attrNameLst>
                                      </p:cBhvr>
                                      <p:to>
                                        <p:strVal val="visible"/>
                                      </p:to>
                                    </p:set>
                                    <p:animEffect transition="in" filter="fade">
                                      <p:cBhvr>
                                        <p:cTn id="9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2" grpId="0"/>
      <p:bldP spid="14" grpId="0"/>
      <p:bldP spid="18" grpId="0"/>
      <p:bldP spid="21" grpId="0"/>
      <p:bldP spid="23" grpId="0"/>
      <p:bldP spid="24" grpId="0"/>
      <p:bldP spid="25" grpId="0" animBg="1"/>
      <p:bldP spid="2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0" y="990600"/>
            <a:ext cx="9144000" cy="5262979"/>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I. Choose </a:t>
            </a:r>
            <a:r>
              <a:rPr lang="en-US" sz="2400" b="1" dirty="0">
                <a:latin typeface="Times New Roman" pitchFamily="18" charset="0"/>
                <a:cs typeface="Times New Roman" pitchFamily="18" charset="0"/>
              </a:rPr>
              <a:t>the correct answer A, B, C, or D for each of the gaps to complete the following text. </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spc="-20" dirty="0">
                <a:latin typeface="Times New Roman" pitchFamily="18" charset="0"/>
                <a:cs typeface="Times New Roman" pitchFamily="18" charset="0"/>
              </a:rPr>
              <a:t>Television first came some sixty years ago in the 1950s. Nowadays, it is one of the most (56)</a:t>
            </a:r>
            <a:r>
              <a:rPr lang="en-US" sz="2400" u="sng" spc="-20" dirty="0">
                <a:latin typeface="Times New Roman" pitchFamily="18" charset="0"/>
                <a:cs typeface="Times New Roman" pitchFamily="18" charset="0"/>
              </a:rPr>
              <a:t>		</a:t>
            </a:r>
            <a:r>
              <a:rPr lang="en-US" sz="2400" spc="-20" dirty="0">
                <a:latin typeface="Times New Roman" pitchFamily="18" charset="0"/>
                <a:cs typeface="Times New Roman" pitchFamily="18" charset="0"/>
              </a:rPr>
              <a:t> sources of entertainment for both the old and the young. Television brings (57)</a:t>
            </a:r>
            <a:r>
              <a:rPr lang="en-US" sz="2400" u="sng" spc="-20" dirty="0">
                <a:latin typeface="Times New Roman" pitchFamily="18" charset="0"/>
                <a:cs typeface="Times New Roman" pitchFamily="18" charset="0"/>
              </a:rPr>
              <a:t>	</a:t>
            </a:r>
            <a:r>
              <a:rPr lang="en-US" sz="2400" u="sng" spc="-20" dirty="0" smtClean="0">
                <a:latin typeface="Times New Roman" pitchFamily="18" charset="0"/>
                <a:cs typeface="Times New Roman" pitchFamily="18" charset="0"/>
              </a:rPr>
              <a:t>         </a:t>
            </a:r>
            <a:r>
              <a:rPr lang="en-US" sz="2400" spc="-20" dirty="0" smtClean="0">
                <a:latin typeface="Times New Roman" pitchFamily="18" charset="0"/>
                <a:cs typeface="Times New Roman" pitchFamily="18" charset="0"/>
              </a:rPr>
              <a:t> </a:t>
            </a:r>
            <a:r>
              <a:rPr lang="en-US" sz="2400" spc="-20" dirty="0">
                <a:latin typeface="Times New Roman" pitchFamily="18" charset="0"/>
                <a:cs typeface="Times New Roman" pitchFamily="18" charset="0"/>
              </a:rPr>
              <a:t>for children, world news, music and many other (58)</a:t>
            </a:r>
            <a:r>
              <a:rPr lang="en-US" sz="2400" u="sng" spc="-20" dirty="0">
                <a:latin typeface="Times New Roman" pitchFamily="18" charset="0"/>
                <a:cs typeface="Times New Roman" pitchFamily="18" charset="0"/>
              </a:rPr>
              <a:t>	</a:t>
            </a:r>
            <a:r>
              <a:rPr lang="en-US" sz="2400" u="sng" spc="-20" dirty="0" smtClean="0">
                <a:latin typeface="Times New Roman" pitchFamily="18" charset="0"/>
                <a:cs typeface="Times New Roman" pitchFamily="18" charset="0"/>
              </a:rPr>
              <a:t>       </a:t>
            </a:r>
            <a:r>
              <a:rPr lang="en-US" sz="2400" spc="-20" dirty="0" smtClean="0">
                <a:latin typeface="Times New Roman" pitchFamily="18" charset="0"/>
                <a:cs typeface="Times New Roman" pitchFamily="18" charset="0"/>
              </a:rPr>
              <a:t>. </a:t>
            </a:r>
            <a:r>
              <a:rPr lang="en-US" sz="2400" spc="-20" dirty="0">
                <a:latin typeface="Times New Roman" pitchFamily="18" charset="0"/>
                <a:cs typeface="Times New Roman" pitchFamily="18" charset="0"/>
              </a:rPr>
              <a:t>If someone likes sports, he can just choose the right sports,  (59)</a:t>
            </a:r>
            <a:r>
              <a:rPr lang="en-US" sz="2400" u="sng" spc="-20" dirty="0">
                <a:latin typeface="Times New Roman" pitchFamily="18" charset="0"/>
                <a:cs typeface="Times New Roman" pitchFamily="18" charset="0"/>
              </a:rPr>
              <a:t>	</a:t>
            </a:r>
            <a:r>
              <a:rPr lang="en-US" sz="2400" u="sng" spc="-20" dirty="0" smtClean="0">
                <a:latin typeface="Times New Roman" pitchFamily="18" charset="0"/>
                <a:cs typeface="Times New Roman" pitchFamily="18" charset="0"/>
              </a:rPr>
              <a:t>     </a:t>
            </a:r>
            <a:r>
              <a:rPr lang="en-US" sz="2400" spc="-20" dirty="0" smtClean="0">
                <a:latin typeface="Times New Roman" pitchFamily="18" charset="0"/>
                <a:cs typeface="Times New Roman" pitchFamily="18" charset="0"/>
              </a:rPr>
              <a:t>. </a:t>
            </a:r>
            <a:r>
              <a:rPr lang="en-US" sz="2400" spc="-20" dirty="0">
                <a:latin typeface="Times New Roman" pitchFamily="18" charset="0"/>
                <a:cs typeface="Times New Roman" pitchFamily="18" charset="0"/>
              </a:rPr>
              <a:t>It is not difficult for us to see why (60)</a:t>
            </a:r>
            <a:r>
              <a:rPr lang="en-US" sz="2400" u="sng" spc="-20" dirty="0">
                <a:latin typeface="Times New Roman" pitchFamily="18" charset="0"/>
                <a:cs typeface="Times New Roman" pitchFamily="18" charset="0"/>
              </a:rPr>
              <a:t>	</a:t>
            </a:r>
            <a:r>
              <a:rPr lang="en-US" sz="2400" u="sng" spc="-20" dirty="0" smtClean="0">
                <a:latin typeface="Times New Roman" pitchFamily="18" charset="0"/>
                <a:cs typeface="Times New Roman" pitchFamily="18" charset="0"/>
              </a:rPr>
              <a:t>         </a:t>
            </a:r>
            <a:r>
              <a:rPr lang="en-US" sz="2400" spc="-20" dirty="0" smtClean="0">
                <a:latin typeface="Times New Roman" pitchFamily="18" charset="0"/>
                <a:cs typeface="Times New Roman" pitchFamily="18" charset="0"/>
              </a:rPr>
              <a:t> </a:t>
            </a:r>
            <a:r>
              <a:rPr lang="en-US" sz="2400" spc="-20" dirty="0">
                <a:latin typeface="Times New Roman" pitchFamily="18" charset="0"/>
                <a:cs typeface="Times New Roman" pitchFamily="18" charset="0"/>
              </a:rPr>
              <a:t>is a TV set in almost every home today.</a:t>
            </a:r>
          </a:p>
          <a:p>
            <a:pPr algn="just"/>
            <a:r>
              <a:rPr lang="en-US" sz="2400" dirty="0">
                <a:latin typeface="Times New Roman" pitchFamily="18" charset="0"/>
                <a:cs typeface="Times New Roman" pitchFamily="18" charset="0"/>
              </a:rPr>
              <a:t>56.</a:t>
            </a:r>
            <a:r>
              <a:rPr lang="en-US" sz="2400" b="1" dirty="0">
                <a:latin typeface="Times New Roman" pitchFamily="18" charset="0"/>
                <a:cs typeface="Times New Roman" pitchFamily="18" charset="0"/>
              </a:rPr>
              <a:t> A.</a:t>
            </a:r>
            <a:r>
              <a:rPr lang="en-US" sz="2400" dirty="0">
                <a:latin typeface="Times New Roman" pitchFamily="18" charset="0"/>
                <a:cs typeface="Times New Roman" pitchFamily="18" charset="0"/>
              </a:rPr>
              <a:t> cheap	</a:t>
            </a:r>
            <a:r>
              <a:rPr lang="en-US" sz="2400" b="1" dirty="0">
                <a:latin typeface="Times New Roman" pitchFamily="18" charset="0"/>
                <a:cs typeface="Times New Roman" pitchFamily="18" charset="0"/>
              </a:rPr>
              <a:t>B.</a:t>
            </a:r>
            <a:r>
              <a:rPr lang="en-US" sz="2400" dirty="0">
                <a:latin typeface="Times New Roman" pitchFamily="18" charset="0"/>
                <a:cs typeface="Times New Roman" pitchFamily="18" charset="0"/>
              </a:rPr>
              <a:t> expensive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popular	</a:t>
            </a:r>
            <a:r>
              <a:rPr lang="en-US" sz="2400" b="1" dirty="0">
                <a:latin typeface="Times New Roman" pitchFamily="18" charset="0"/>
                <a:cs typeface="Times New Roman" pitchFamily="18" charset="0"/>
              </a:rPr>
              <a:t>D.</a:t>
            </a:r>
            <a:r>
              <a:rPr lang="en-US" sz="2400" dirty="0">
                <a:latin typeface="Times New Roman" pitchFamily="18" charset="0"/>
                <a:cs typeface="Times New Roman" pitchFamily="18" charset="0"/>
              </a:rPr>
              <a:t> exciting</a:t>
            </a:r>
          </a:p>
          <a:p>
            <a:pPr algn="just"/>
            <a:r>
              <a:rPr lang="en-US" sz="2400" dirty="0">
                <a:latin typeface="Times New Roman" pitchFamily="18" charset="0"/>
                <a:cs typeface="Times New Roman" pitchFamily="18" charset="0"/>
              </a:rPr>
              <a:t>57. </a:t>
            </a:r>
            <a:r>
              <a:rPr lang="en-US" sz="2400" b="1" dirty="0">
                <a:latin typeface="Times New Roman" pitchFamily="18" charset="0"/>
                <a:cs typeface="Times New Roman" pitchFamily="18" charset="0"/>
              </a:rPr>
              <a:t>A.</a:t>
            </a:r>
            <a:r>
              <a:rPr lang="en-US" sz="2400" dirty="0">
                <a:latin typeface="Times New Roman" pitchFamily="18" charset="0"/>
                <a:cs typeface="Times New Roman" pitchFamily="18" charset="0"/>
              </a:rPr>
              <a:t> news	</a:t>
            </a:r>
            <a:r>
              <a:rPr lang="en-US" sz="2400" b="1" dirty="0">
                <a:latin typeface="Times New Roman" pitchFamily="18" charset="0"/>
                <a:cs typeface="Times New Roman" pitchFamily="18" charset="0"/>
              </a:rPr>
              <a:t>B.</a:t>
            </a:r>
            <a:r>
              <a:rPr lang="en-US" sz="2400" dirty="0">
                <a:latin typeface="Times New Roman" pitchFamily="18" charset="0"/>
                <a:cs typeface="Times New Roman" pitchFamily="18" charset="0"/>
              </a:rPr>
              <a:t> cartoons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sports	</a:t>
            </a:r>
            <a:r>
              <a:rPr lang="en-US" sz="2400" b="1" dirty="0">
                <a:latin typeface="Times New Roman" pitchFamily="18" charset="0"/>
                <a:cs typeface="Times New Roman" pitchFamily="18" charset="0"/>
              </a:rPr>
              <a:t>D.</a:t>
            </a:r>
            <a:r>
              <a:rPr lang="en-US" sz="2400" dirty="0">
                <a:latin typeface="Times New Roman" pitchFamily="18" charset="0"/>
                <a:cs typeface="Times New Roman" pitchFamily="18" charset="0"/>
              </a:rPr>
              <a:t> plays</a:t>
            </a:r>
          </a:p>
          <a:p>
            <a:pPr algn="just"/>
            <a:r>
              <a:rPr lang="en-US" sz="2400" dirty="0">
                <a:latin typeface="Times New Roman" pitchFamily="18" charset="0"/>
                <a:cs typeface="Times New Roman" pitchFamily="18" charset="0"/>
              </a:rPr>
              <a:t>58. </a:t>
            </a:r>
            <a:r>
              <a:rPr lang="en-US" sz="2400" b="1" dirty="0">
                <a:latin typeface="Times New Roman" pitchFamily="18" charset="0"/>
                <a:cs typeface="Times New Roman" pitchFamily="18" charset="0"/>
              </a:rPr>
              <a:t>A.</a:t>
            </a:r>
            <a:r>
              <a:rPr lang="en-US" sz="2400" dirty="0">
                <a:latin typeface="Times New Roman" pitchFamily="18" charset="0"/>
                <a:cs typeface="Times New Roman" pitchFamily="18" charset="0"/>
              </a:rPr>
              <a:t> sets	</a:t>
            </a:r>
            <a:r>
              <a:rPr lang="en-US" sz="2400" b="1" dirty="0">
                <a:latin typeface="Times New Roman" pitchFamily="18" charset="0"/>
                <a:cs typeface="Times New Roman" pitchFamily="18" charset="0"/>
              </a:rPr>
              <a:t>B.</a:t>
            </a:r>
            <a:r>
              <a:rPr lang="en-US" sz="2400" dirty="0">
                <a:latin typeface="Times New Roman" pitchFamily="18" charset="0"/>
                <a:cs typeface="Times New Roman" pitchFamily="18" charset="0"/>
              </a:rPr>
              <a:t> reports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channels	</a:t>
            </a:r>
            <a:r>
              <a:rPr lang="en-US" sz="2400" b="1" dirty="0">
                <a:latin typeface="Times New Roman" pitchFamily="18" charset="0"/>
                <a:cs typeface="Times New Roman" pitchFamily="18" charset="0"/>
              </a:rPr>
              <a:t>D.</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programmes</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59. </a:t>
            </a:r>
            <a:r>
              <a:rPr lang="en-US" sz="2400" b="1" dirty="0">
                <a:latin typeface="Times New Roman" pitchFamily="18" charset="0"/>
                <a:cs typeface="Times New Roman" pitchFamily="18" charset="0"/>
              </a:rPr>
              <a:t>A.</a:t>
            </a:r>
            <a:r>
              <a:rPr lang="en-US" sz="2400" dirty="0">
                <a:latin typeface="Times New Roman" pitchFamily="18" charset="0"/>
                <a:cs typeface="Times New Roman" pitchFamily="18" charset="0"/>
              </a:rPr>
              <a:t> athletes	</a:t>
            </a:r>
            <a:r>
              <a:rPr lang="en-US" sz="2400" b="1" dirty="0">
                <a:latin typeface="Times New Roman" pitchFamily="18" charset="0"/>
                <a:cs typeface="Times New Roman" pitchFamily="18" charset="0"/>
              </a:rPr>
              <a:t>B.</a:t>
            </a:r>
            <a:r>
              <a:rPr lang="en-US" sz="2400" dirty="0">
                <a:latin typeface="Times New Roman" pitchFamily="18" charset="0"/>
                <a:cs typeface="Times New Roman" pitchFamily="18" charset="0"/>
              </a:rPr>
              <a:t> channel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time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studio</a:t>
            </a:r>
          </a:p>
          <a:p>
            <a:pPr algn="just"/>
            <a:r>
              <a:rPr lang="en-US" sz="2400" dirty="0">
                <a:latin typeface="Times New Roman" pitchFamily="18" charset="0"/>
                <a:cs typeface="Times New Roman" pitchFamily="18" charset="0"/>
              </a:rPr>
              <a:t>60. </a:t>
            </a:r>
            <a:r>
              <a:rPr lang="en-US" sz="2400" b="1" dirty="0">
                <a:latin typeface="Times New Roman" pitchFamily="18" charset="0"/>
                <a:cs typeface="Times New Roman" pitchFamily="18" charset="0"/>
              </a:rPr>
              <a:t>A.</a:t>
            </a:r>
            <a:r>
              <a:rPr lang="en-US" sz="2400" dirty="0">
                <a:latin typeface="Times New Roman" pitchFamily="18" charset="0"/>
                <a:cs typeface="Times New Roman" pitchFamily="18" charset="0"/>
              </a:rPr>
              <a:t> it	</a:t>
            </a:r>
            <a:r>
              <a:rPr lang="en-US" sz="2400" b="1" dirty="0">
                <a:latin typeface="Times New Roman" pitchFamily="18" charset="0"/>
                <a:cs typeface="Times New Roman" pitchFamily="18" charset="0"/>
              </a:rPr>
              <a:t>B.</a:t>
            </a:r>
            <a:r>
              <a:rPr lang="en-US" sz="2400" dirty="0">
                <a:latin typeface="Times New Roman" pitchFamily="18" charset="0"/>
                <a:cs typeface="Times New Roman" pitchFamily="18" charset="0"/>
              </a:rPr>
              <a:t> this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that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there</a:t>
            </a:r>
          </a:p>
          <a:p>
            <a:pPr algn="just"/>
            <a:endParaRPr lang="en-US" sz="2400" dirty="0">
              <a:latin typeface="Times New Roman" pitchFamily="18" charset="0"/>
              <a:cs typeface="Times New Roman" pitchFamily="18" charset="0"/>
            </a:endParaRPr>
          </a:p>
        </p:txBody>
      </p:sp>
      <p:sp>
        <p:nvSpPr>
          <p:cNvPr id="4" name="TextBox 3"/>
          <p:cNvSpPr txBox="1"/>
          <p:nvPr/>
        </p:nvSpPr>
        <p:spPr>
          <a:xfrm>
            <a:off x="1066800" y="599420"/>
            <a:ext cx="7620000" cy="461665"/>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PART C. READING </a:t>
            </a:r>
            <a:endParaRPr lang="en-US" sz="2400" dirty="0">
              <a:latin typeface="Times New Roman" pitchFamily="18" charset="0"/>
              <a:cs typeface="Times New Roman" pitchFamily="18" charset="0"/>
            </a:endParaRPr>
          </a:p>
        </p:txBody>
      </p:sp>
      <p:sp>
        <p:nvSpPr>
          <p:cNvPr id="6" name="Oval 5"/>
          <p:cNvSpPr/>
          <p:nvPr/>
        </p:nvSpPr>
        <p:spPr>
          <a:xfrm>
            <a:off x="4572000" y="3962400"/>
            <a:ext cx="4572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828800" y="4329545"/>
            <a:ext cx="4572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400800" y="4710545"/>
            <a:ext cx="4572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828800" y="5077690"/>
            <a:ext cx="4572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400800" y="5458690"/>
            <a:ext cx="4572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663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938644" y="381000"/>
            <a:ext cx="8281556" cy="830997"/>
          </a:xfrm>
          <a:prstGeom prst="rect">
            <a:avLst/>
          </a:prstGeom>
        </p:spPr>
        <p:txBody>
          <a:bodyPr wrap="square">
            <a:spAutoFit/>
          </a:bodyPr>
          <a:lstStyle/>
          <a:p>
            <a:r>
              <a:rPr lang="en-US" sz="2400" b="1" dirty="0" smtClean="0">
                <a:latin typeface="Times New Roman" pitchFamily="18" charset="0"/>
                <a:cs typeface="Times New Roman" pitchFamily="18" charset="0"/>
              </a:rPr>
              <a:t>II. Read </a:t>
            </a:r>
            <a:r>
              <a:rPr lang="en-US" sz="2400" b="1" dirty="0">
                <a:latin typeface="Times New Roman" pitchFamily="18" charset="0"/>
                <a:cs typeface="Times New Roman" pitchFamily="18" charset="0"/>
              </a:rPr>
              <a:t>the passage, and decide whether the sentences are true (T) or false (F</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7" name="Rectangle 6"/>
          <p:cNvSpPr/>
          <p:nvPr/>
        </p:nvSpPr>
        <p:spPr>
          <a:xfrm>
            <a:off x="0" y="1143000"/>
            <a:ext cx="9144000" cy="5632311"/>
          </a:xfrm>
          <a:prstGeom prst="rect">
            <a:avLst/>
          </a:prstGeom>
        </p:spPr>
        <p:txBody>
          <a:bodyPr wrap="square">
            <a:spAutoFit/>
          </a:bodyPr>
          <a:lstStyle/>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Television </a:t>
            </a:r>
            <a:r>
              <a:rPr lang="en-US" sz="2400" dirty="0">
                <a:latin typeface="Times New Roman" pitchFamily="18" charset="0"/>
                <a:cs typeface="Times New Roman" pitchFamily="18" charset="0"/>
              </a:rPr>
              <a:t>is an important invention of the 20</a:t>
            </a:r>
            <a:r>
              <a:rPr lang="en-US" sz="2400" baseline="30000" dirty="0">
                <a:latin typeface="Times New Roman" pitchFamily="18" charset="0"/>
                <a:cs typeface="Times New Roman" pitchFamily="18" charset="0"/>
              </a:rPr>
              <a:t>th</a:t>
            </a:r>
            <a:r>
              <a:rPr lang="en-US" sz="2400" dirty="0">
                <a:latin typeface="Times New Roman" pitchFamily="18" charset="0"/>
                <a:cs typeface="Times New Roman" pitchFamily="18" charset="0"/>
              </a:rPr>
              <a:t> century. It has been so popular that we can't imagine what life would be like if there were no television. Television is a major means of communication and entertainment. It brings pictures and sound from around the world into millions of homes. Through television, viewers can see and learn about people, places and things in distant lands. Television widens our knowledge by introducing new ideas which may lead us to new hobbies and recreations. In addition to the news, television provides us with a variety of programs that can satisfy every taste. Most people now seem to like spending their evenings watching television than to go out.</a:t>
            </a:r>
          </a:p>
          <a:p>
            <a:r>
              <a:rPr lang="en-US" sz="2400" dirty="0">
                <a:solidFill>
                  <a:srgbClr val="000099"/>
                </a:solidFill>
                <a:latin typeface="Times New Roman" pitchFamily="18" charset="0"/>
                <a:cs typeface="Times New Roman" pitchFamily="18" charset="0"/>
              </a:rPr>
              <a:t>61. Television is an important means of communication. 		</a:t>
            </a:r>
          </a:p>
          <a:p>
            <a:r>
              <a:rPr lang="en-US" sz="2400" dirty="0">
                <a:solidFill>
                  <a:srgbClr val="000099"/>
                </a:solidFill>
                <a:latin typeface="Times New Roman" pitchFamily="18" charset="0"/>
                <a:cs typeface="Times New Roman" pitchFamily="18" charset="0"/>
              </a:rPr>
              <a:t>62. Television provides us with a variety of programs.		</a:t>
            </a:r>
          </a:p>
          <a:p>
            <a:r>
              <a:rPr lang="en-US" sz="2400" dirty="0">
                <a:solidFill>
                  <a:srgbClr val="000099"/>
                </a:solidFill>
                <a:latin typeface="Times New Roman" pitchFamily="18" charset="0"/>
                <a:cs typeface="Times New Roman" pitchFamily="18" charset="0"/>
              </a:rPr>
              <a:t>63. Most people don't like watching TV in the evening.		</a:t>
            </a:r>
          </a:p>
          <a:p>
            <a:r>
              <a:rPr lang="en-US" sz="2400" dirty="0">
                <a:solidFill>
                  <a:srgbClr val="000099"/>
                </a:solidFill>
                <a:latin typeface="Times New Roman" pitchFamily="18" charset="0"/>
                <a:cs typeface="Times New Roman" pitchFamily="18" charset="0"/>
              </a:rPr>
              <a:t>64. Television can't satisfy all our tastes. 			</a:t>
            </a:r>
          </a:p>
          <a:p>
            <a:r>
              <a:rPr lang="en-US" sz="2400" dirty="0">
                <a:solidFill>
                  <a:srgbClr val="000099"/>
                </a:solidFill>
                <a:latin typeface="Times New Roman" pitchFamily="18" charset="0"/>
                <a:cs typeface="Times New Roman" pitchFamily="18" charset="0"/>
              </a:rPr>
              <a:t>65. People can learn many things through TV.</a:t>
            </a:r>
          </a:p>
        </p:txBody>
      </p:sp>
      <p:cxnSp>
        <p:nvCxnSpPr>
          <p:cNvPr id="9" name="Straight Connector 8"/>
          <p:cNvCxnSpPr/>
          <p:nvPr/>
        </p:nvCxnSpPr>
        <p:spPr>
          <a:xfrm>
            <a:off x="1066800" y="1524000"/>
            <a:ext cx="69342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10" name="TextBox 9"/>
          <p:cNvSpPr txBox="1"/>
          <p:nvPr/>
        </p:nvSpPr>
        <p:spPr>
          <a:xfrm>
            <a:off x="7391400" y="4807530"/>
            <a:ext cx="457200" cy="461665"/>
          </a:xfrm>
          <a:prstGeom prst="rect">
            <a:avLst/>
          </a:prstGeom>
          <a:noFill/>
        </p:spPr>
        <p:txBody>
          <a:bodyPr wrap="square" rtlCol="0">
            <a:spAutoFit/>
          </a:bodyPr>
          <a:lstStyle/>
          <a:p>
            <a:pPr algn="ctr"/>
            <a:r>
              <a:rPr lang="en-US" sz="2400" b="1" dirty="0" smtClean="0">
                <a:solidFill>
                  <a:srgbClr val="FF0000"/>
                </a:solidFill>
                <a:latin typeface="Times New Roman" pitchFamily="18" charset="0"/>
                <a:cs typeface="Times New Roman" pitchFamily="18" charset="0"/>
              </a:rPr>
              <a:t>T</a:t>
            </a:r>
            <a:endParaRPr lang="en-US" sz="2400" b="1" dirty="0">
              <a:solidFill>
                <a:srgbClr val="FF0000"/>
              </a:solidFill>
              <a:latin typeface="Times New Roman" pitchFamily="18" charset="0"/>
              <a:cs typeface="Times New Roman" pitchFamily="18" charset="0"/>
            </a:endParaRPr>
          </a:p>
        </p:txBody>
      </p:sp>
      <p:cxnSp>
        <p:nvCxnSpPr>
          <p:cNvPr id="11" name="Straight Connector 10"/>
          <p:cNvCxnSpPr/>
          <p:nvPr/>
        </p:nvCxnSpPr>
        <p:spPr>
          <a:xfrm>
            <a:off x="5410200" y="4114800"/>
            <a:ext cx="37338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152400" y="4495800"/>
            <a:ext cx="24384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14" name="TextBox 13"/>
          <p:cNvSpPr txBox="1"/>
          <p:nvPr/>
        </p:nvSpPr>
        <p:spPr>
          <a:xfrm>
            <a:off x="7391400" y="5133110"/>
            <a:ext cx="457200" cy="461665"/>
          </a:xfrm>
          <a:prstGeom prst="rect">
            <a:avLst/>
          </a:prstGeom>
          <a:noFill/>
        </p:spPr>
        <p:txBody>
          <a:bodyPr wrap="square" rtlCol="0">
            <a:spAutoFit/>
          </a:bodyPr>
          <a:lstStyle/>
          <a:p>
            <a:pPr algn="ctr"/>
            <a:r>
              <a:rPr lang="en-US" sz="2400" b="1" dirty="0" smtClean="0">
                <a:solidFill>
                  <a:srgbClr val="FF0000"/>
                </a:solidFill>
                <a:latin typeface="Times New Roman" pitchFamily="18" charset="0"/>
                <a:cs typeface="Times New Roman" pitchFamily="18" charset="0"/>
              </a:rPr>
              <a:t>T</a:t>
            </a:r>
            <a:endParaRPr lang="en-US" sz="2400" b="1" dirty="0">
              <a:solidFill>
                <a:srgbClr val="FF0000"/>
              </a:solidFill>
              <a:latin typeface="Times New Roman" pitchFamily="18" charset="0"/>
              <a:cs typeface="Times New Roman" pitchFamily="18" charset="0"/>
            </a:endParaRPr>
          </a:p>
        </p:txBody>
      </p:sp>
      <p:cxnSp>
        <p:nvCxnSpPr>
          <p:cNvPr id="15" name="Straight Connector 14"/>
          <p:cNvCxnSpPr/>
          <p:nvPr/>
        </p:nvCxnSpPr>
        <p:spPr>
          <a:xfrm>
            <a:off x="6134100" y="4488873"/>
            <a:ext cx="30099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a:off x="228600" y="4814457"/>
            <a:ext cx="61722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19" name="TextBox 18"/>
          <p:cNvSpPr txBox="1"/>
          <p:nvPr/>
        </p:nvSpPr>
        <p:spPr>
          <a:xfrm>
            <a:off x="7936923" y="5486400"/>
            <a:ext cx="457200" cy="461665"/>
          </a:xfrm>
          <a:prstGeom prst="rect">
            <a:avLst/>
          </a:prstGeom>
          <a:noFill/>
        </p:spPr>
        <p:txBody>
          <a:bodyPr wrap="square" rtlCol="0">
            <a:spAutoFit/>
          </a:bodyPr>
          <a:lstStyle/>
          <a:p>
            <a:pPr algn="ctr"/>
            <a:r>
              <a:rPr lang="en-US" sz="2400" b="1" dirty="0" smtClean="0">
                <a:solidFill>
                  <a:srgbClr val="FF0000"/>
                </a:solidFill>
                <a:latin typeface="Times New Roman" pitchFamily="18" charset="0"/>
                <a:cs typeface="Times New Roman" pitchFamily="18" charset="0"/>
              </a:rPr>
              <a:t>F</a:t>
            </a:r>
            <a:endParaRPr lang="en-US" sz="2400" b="1" dirty="0">
              <a:solidFill>
                <a:srgbClr val="FF0000"/>
              </a:solidFill>
              <a:latin typeface="Times New Roman" pitchFamily="18" charset="0"/>
              <a:cs typeface="Times New Roman" pitchFamily="18" charset="0"/>
            </a:endParaRPr>
          </a:p>
        </p:txBody>
      </p:sp>
      <p:cxnSp>
        <p:nvCxnSpPr>
          <p:cNvPr id="21" name="Straight Connector 20"/>
          <p:cNvCxnSpPr/>
          <p:nvPr/>
        </p:nvCxnSpPr>
        <p:spPr>
          <a:xfrm>
            <a:off x="3352800" y="4454237"/>
            <a:ext cx="24384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22" name="TextBox 21"/>
          <p:cNvSpPr txBox="1"/>
          <p:nvPr/>
        </p:nvSpPr>
        <p:spPr>
          <a:xfrm>
            <a:off x="7923068" y="5897570"/>
            <a:ext cx="457200" cy="461665"/>
          </a:xfrm>
          <a:prstGeom prst="rect">
            <a:avLst/>
          </a:prstGeom>
          <a:noFill/>
        </p:spPr>
        <p:txBody>
          <a:bodyPr wrap="square" rtlCol="0">
            <a:spAutoFit/>
          </a:bodyPr>
          <a:lstStyle/>
          <a:p>
            <a:pPr algn="ctr"/>
            <a:r>
              <a:rPr lang="en-US" sz="2400" b="1" dirty="0" smtClean="0">
                <a:solidFill>
                  <a:srgbClr val="FF0000"/>
                </a:solidFill>
                <a:latin typeface="Times New Roman" pitchFamily="18" charset="0"/>
                <a:cs typeface="Times New Roman" pitchFamily="18" charset="0"/>
              </a:rPr>
              <a:t>F</a:t>
            </a:r>
            <a:endParaRPr lang="en-US" sz="2400" b="1" dirty="0">
              <a:solidFill>
                <a:srgbClr val="FF0000"/>
              </a:solidFill>
              <a:latin typeface="Times New Roman" pitchFamily="18" charset="0"/>
              <a:cs typeface="Times New Roman" pitchFamily="18" charset="0"/>
            </a:endParaRPr>
          </a:p>
        </p:txBody>
      </p:sp>
      <p:cxnSp>
        <p:nvCxnSpPr>
          <p:cNvPr id="23" name="Straight Connector 22"/>
          <p:cNvCxnSpPr/>
          <p:nvPr/>
        </p:nvCxnSpPr>
        <p:spPr>
          <a:xfrm>
            <a:off x="5271655" y="3020290"/>
            <a:ext cx="37338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24" name="Straight Connector 23"/>
          <p:cNvCxnSpPr/>
          <p:nvPr/>
        </p:nvCxnSpPr>
        <p:spPr>
          <a:xfrm>
            <a:off x="152400" y="3352800"/>
            <a:ext cx="37338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25" name="TextBox 24"/>
          <p:cNvSpPr txBox="1"/>
          <p:nvPr/>
        </p:nvSpPr>
        <p:spPr>
          <a:xfrm>
            <a:off x="7391400" y="6243935"/>
            <a:ext cx="457200" cy="461665"/>
          </a:xfrm>
          <a:prstGeom prst="rect">
            <a:avLst/>
          </a:prstGeom>
          <a:noFill/>
        </p:spPr>
        <p:txBody>
          <a:bodyPr wrap="square" rtlCol="0">
            <a:spAutoFit/>
          </a:bodyPr>
          <a:lstStyle/>
          <a:p>
            <a:pPr algn="ctr"/>
            <a:r>
              <a:rPr lang="en-US" sz="2400" b="1" dirty="0" smtClean="0">
                <a:solidFill>
                  <a:srgbClr val="FF0000"/>
                </a:solidFill>
                <a:latin typeface="Times New Roman" pitchFamily="18" charset="0"/>
                <a:cs typeface="Times New Roman" pitchFamily="18" charset="0"/>
              </a:rPr>
              <a:t>T</a:t>
            </a:r>
            <a:endParaRPr lang="en-US" sz="2400" b="1" dirty="0">
              <a:solidFill>
                <a:srgbClr val="FF0000"/>
              </a:solidFill>
              <a:latin typeface="Times New Roman" pitchFamily="18" charset="0"/>
              <a:cs typeface="Times New Roman" pitchFamily="18" charset="0"/>
            </a:endParaRPr>
          </a:p>
        </p:txBody>
      </p:sp>
      <p:cxnSp>
        <p:nvCxnSpPr>
          <p:cNvPr id="26" name="Straight Connector 25"/>
          <p:cNvCxnSpPr/>
          <p:nvPr/>
        </p:nvCxnSpPr>
        <p:spPr>
          <a:xfrm>
            <a:off x="2133600" y="5948065"/>
            <a:ext cx="6096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30" name="Straight Connector 29"/>
          <p:cNvCxnSpPr/>
          <p:nvPr/>
        </p:nvCxnSpPr>
        <p:spPr>
          <a:xfrm>
            <a:off x="1828800" y="6308285"/>
            <a:ext cx="6096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40663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par>
                                <p:cTn id="18" presetID="10" presetClass="entr" presetSubtype="0"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par>
                                <p:cTn id="31" presetID="10"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500"/>
                                        <p:tgtEl>
                                          <p:spTgt spid="2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500"/>
                                        <p:tgtEl>
                                          <p:spTgt spid="19"/>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500"/>
                                        <p:tgtEl>
                                          <p:spTgt spid="21"/>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500"/>
                                        <p:tgtEl>
                                          <p:spTgt spid="30"/>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500"/>
                                        <p:tgtEl>
                                          <p:spTgt spid="22"/>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fade">
                                      <p:cBhvr>
                                        <p:cTn id="63" dur="500"/>
                                        <p:tgtEl>
                                          <p:spTgt spid="23"/>
                                        </p:tgtEl>
                                      </p:cBhvr>
                                    </p:animEffect>
                                  </p:childTnLst>
                                </p:cTn>
                              </p:par>
                              <p:par>
                                <p:cTn id="64" presetID="10" presetClass="entr" presetSubtype="0" fill="hold" nodeType="with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fade">
                                      <p:cBhvr>
                                        <p:cTn id="66" dur="500"/>
                                        <p:tgtEl>
                                          <p:spTgt spid="24"/>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fade">
                                      <p:cBhvr>
                                        <p:cTn id="7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19" grpId="0"/>
      <p:bldP spid="22" grpId="0"/>
      <p:bldP spid="2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38644" y="381000"/>
            <a:ext cx="8281556" cy="461665"/>
          </a:xfrm>
          <a:prstGeom prst="rect">
            <a:avLst/>
          </a:prstGeom>
        </p:spPr>
        <p:txBody>
          <a:bodyPr wrap="square">
            <a:spAutoFit/>
          </a:bodyPr>
          <a:lstStyle/>
          <a:p>
            <a:r>
              <a:rPr lang="en-US" sz="2400" b="1" dirty="0">
                <a:latin typeface="Times New Roman" pitchFamily="18" charset="0"/>
                <a:cs typeface="Times New Roman" pitchFamily="18" charset="0"/>
              </a:rPr>
              <a:t>III. Reading the passage, and answer the questions. </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6" name="Rectangle 5"/>
          <p:cNvSpPr/>
          <p:nvPr/>
        </p:nvSpPr>
        <p:spPr>
          <a:xfrm>
            <a:off x="27708" y="938644"/>
            <a:ext cx="9116291" cy="5632311"/>
          </a:xfrm>
          <a:prstGeom prst="rect">
            <a:avLst/>
          </a:prstGeom>
        </p:spPr>
        <p:txBody>
          <a:bodyPr wrap="square">
            <a:spAutoFit/>
          </a:bodyPr>
          <a:lstStyle/>
          <a:p>
            <a:r>
              <a:rPr lang="en-US" sz="2400" dirty="0" smtClean="0">
                <a:latin typeface="Times New Roman" pitchFamily="18" charset="0"/>
                <a:cs typeface="Times New Roman" pitchFamily="18" charset="0"/>
              </a:rPr>
              <a:t>	Today</a:t>
            </a:r>
            <a:r>
              <a:rPr lang="en-US" sz="2400" dirty="0">
                <a:latin typeface="Times New Roman" pitchFamily="18" charset="0"/>
                <a:cs typeface="Times New Roman" pitchFamily="18" charset="0"/>
              </a:rPr>
              <a:t>, there is a TV set in nearly every home. People watch television every day, and some people watch it from morning until night. Americans watch television about 35 hours a week. But is television good or bad for you? People have different answers. Some say that there is a lot of violence on TV today, the programs are terrible and people don't get any exercise because they only sit and watch TV. Others think that TV programs bring news from around the world, help you learn many useful things, especially children. Thanks lo television, people learn about life in other countries, and it helps people relax after a long day of hard work. </a:t>
            </a:r>
          </a:p>
          <a:p>
            <a:r>
              <a:rPr lang="en-US" sz="2400" dirty="0" smtClean="0">
                <a:latin typeface="Times New Roman" pitchFamily="18" charset="0"/>
                <a:cs typeface="Times New Roman" pitchFamily="18" charset="0"/>
              </a:rPr>
              <a:t>66. Is </a:t>
            </a:r>
            <a:r>
              <a:rPr lang="en-US" sz="2400" dirty="0">
                <a:latin typeface="Times New Roman" pitchFamily="18" charset="0"/>
                <a:cs typeface="Times New Roman" pitchFamily="18" charset="0"/>
              </a:rPr>
              <a:t>television very popular nowadays? Why? </a:t>
            </a:r>
          </a:p>
          <a:p>
            <a:r>
              <a:rPr lang="en-US" sz="2400" dirty="0" smtClean="0">
                <a:latin typeface="Times New Roman" pitchFamily="18" charset="0"/>
                <a:cs typeface="Times New Roman" pitchFamily="18" charset="0"/>
              </a:rPr>
              <a:t>67</a:t>
            </a:r>
            <a:r>
              <a:rPr lang="en-US" sz="2400" dirty="0">
                <a:latin typeface="Times New Roman" pitchFamily="18" charset="0"/>
                <a:cs typeface="Times New Roman" pitchFamily="18" charset="0"/>
              </a:rPr>
              <a:t>. How many hours do Americans watch TV a day? </a:t>
            </a:r>
          </a:p>
          <a:p>
            <a:r>
              <a:rPr lang="en-US" sz="2400" dirty="0" smtClean="0">
                <a:latin typeface="Times New Roman" pitchFamily="18" charset="0"/>
                <a:cs typeface="Times New Roman" pitchFamily="18" charset="0"/>
              </a:rPr>
              <a:t>68</a:t>
            </a:r>
            <a:r>
              <a:rPr lang="en-US" sz="2400" dirty="0">
                <a:latin typeface="Times New Roman" pitchFamily="18" charset="0"/>
                <a:cs typeface="Times New Roman" pitchFamily="18" charset="0"/>
              </a:rPr>
              <a:t>. Why don't some people like watching television? </a:t>
            </a:r>
          </a:p>
          <a:p>
            <a:r>
              <a:rPr lang="en-US" sz="2400" dirty="0" smtClean="0">
                <a:latin typeface="Times New Roman" pitchFamily="18" charset="0"/>
                <a:cs typeface="Times New Roman" pitchFamily="18" charset="0"/>
              </a:rPr>
              <a:t>69</a:t>
            </a:r>
            <a:r>
              <a:rPr lang="en-US" sz="2400" dirty="0">
                <a:latin typeface="Times New Roman" pitchFamily="18" charset="0"/>
                <a:cs typeface="Times New Roman" pitchFamily="18" charset="0"/>
              </a:rPr>
              <a:t>. What does television bring to you? </a:t>
            </a:r>
          </a:p>
          <a:p>
            <a:r>
              <a:rPr lang="en-US" sz="2400" dirty="0" smtClean="0">
                <a:latin typeface="Times New Roman" pitchFamily="18" charset="0"/>
                <a:cs typeface="Times New Roman" pitchFamily="18" charset="0"/>
              </a:rPr>
              <a:t>70</a:t>
            </a:r>
            <a:r>
              <a:rPr lang="en-US" sz="2400" dirty="0">
                <a:latin typeface="Times New Roman" pitchFamily="18" charset="0"/>
                <a:cs typeface="Times New Roman" pitchFamily="18" charset="0"/>
              </a:rPr>
              <a:t>. What do you learn from television? </a:t>
            </a:r>
          </a:p>
        </p:txBody>
      </p:sp>
    </p:spTree>
    <p:extLst>
      <p:ext uri="{BB962C8B-B14F-4D97-AF65-F5344CB8AC3E}">
        <p14:creationId xmlns:p14="http://schemas.microsoft.com/office/powerpoint/2010/main" val="6657971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38644" y="381000"/>
            <a:ext cx="8281556" cy="461665"/>
          </a:xfrm>
          <a:prstGeom prst="rect">
            <a:avLst/>
          </a:prstGeom>
        </p:spPr>
        <p:txBody>
          <a:bodyPr wrap="square">
            <a:spAutoFit/>
          </a:bodyPr>
          <a:lstStyle/>
          <a:p>
            <a:r>
              <a:rPr lang="en-US" sz="2400" b="1" dirty="0">
                <a:latin typeface="Times New Roman" pitchFamily="18" charset="0"/>
                <a:cs typeface="Times New Roman" pitchFamily="18" charset="0"/>
              </a:rPr>
              <a:t>III. Reading the passage, and answer the questions. </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6" name="Rectangle 5"/>
          <p:cNvSpPr/>
          <p:nvPr/>
        </p:nvSpPr>
        <p:spPr>
          <a:xfrm>
            <a:off x="27708" y="938644"/>
            <a:ext cx="9116291" cy="4154984"/>
          </a:xfrm>
          <a:prstGeom prst="rect">
            <a:avLst/>
          </a:prstGeom>
        </p:spPr>
        <p:txBody>
          <a:bodyPr wrap="square">
            <a:spAutoFit/>
          </a:bodyPr>
          <a:lstStyle/>
          <a:p>
            <a:r>
              <a:rPr lang="en-US" sz="2400" dirty="0" smtClean="0">
                <a:latin typeface="Times New Roman" pitchFamily="18" charset="0"/>
                <a:cs typeface="Times New Roman" pitchFamily="18" charset="0"/>
              </a:rPr>
              <a:t>	Today</a:t>
            </a:r>
            <a:r>
              <a:rPr lang="en-US" sz="2400" dirty="0">
                <a:latin typeface="Times New Roman" pitchFamily="18" charset="0"/>
                <a:cs typeface="Times New Roman" pitchFamily="18" charset="0"/>
              </a:rPr>
              <a:t>, there is a TV set in nearly every home. People watch television every day, and some people watch it from morning until night. Americans watch television about 35 hours a week. But is television good or bad for you? People have different answers. Some say that there is a lot of violence on TV today, the programs are terrible and people don't get any exercise because they only sit and watch TV. Others think that TV programs bring news from around the world, help you learn many useful things, especially children. Thanks lo television, people learn about life in other countries, and it helps people relax after a long day of hard work. </a:t>
            </a:r>
          </a:p>
          <a:p>
            <a:r>
              <a:rPr lang="en-US" sz="2400" dirty="0" smtClean="0">
                <a:latin typeface="Times New Roman" pitchFamily="18" charset="0"/>
                <a:cs typeface="Times New Roman" pitchFamily="18" charset="0"/>
              </a:rPr>
              <a:t>66. Is </a:t>
            </a:r>
            <a:r>
              <a:rPr lang="en-US" sz="2400" dirty="0">
                <a:latin typeface="Times New Roman" pitchFamily="18" charset="0"/>
                <a:cs typeface="Times New Roman" pitchFamily="18" charset="0"/>
              </a:rPr>
              <a:t>television very popular nowadays? Why? </a:t>
            </a:r>
          </a:p>
        </p:txBody>
      </p:sp>
      <p:cxnSp>
        <p:nvCxnSpPr>
          <p:cNvPr id="8" name="Straight Connector 7"/>
          <p:cNvCxnSpPr/>
          <p:nvPr/>
        </p:nvCxnSpPr>
        <p:spPr>
          <a:xfrm>
            <a:off x="228600" y="1724890"/>
            <a:ext cx="85344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a:off x="6629400" y="1330035"/>
            <a:ext cx="1802822"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12" name="TextBox 11"/>
          <p:cNvSpPr txBox="1"/>
          <p:nvPr/>
        </p:nvSpPr>
        <p:spPr>
          <a:xfrm>
            <a:off x="228600" y="5026967"/>
            <a:ext cx="8991600" cy="461665"/>
          </a:xfrm>
          <a:prstGeom prst="rect">
            <a:avLst/>
          </a:prstGeom>
          <a:noFill/>
        </p:spPr>
        <p:txBody>
          <a:bodyPr wrap="square" rtlCol="0">
            <a:spAutoFit/>
          </a:bodyPr>
          <a:lstStyle/>
          <a:p>
            <a:r>
              <a:rPr lang="en-US" sz="2400" dirty="0" smtClean="0">
                <a:solidFill>
                  <a:srgbClr val="000099"/>
                </a:solidFill>
                <a:latin typeface="Times New Roman" pitchFamily="18" charset="0"/>
                <a:cs typeface="Times New Roman" pitchFamily="18" charset="0"/>
              </a:rPr>
              <a:t>Yes, it is. Because there is a TV set in nearly every home.</a:t>
            </a:r>
            <a:endParaRPr lang="en-US" sz="2400" dirty="0">
              <a:solidFill>
                <a:srgbClr val="000099"/>
              </a:solidFill>
              <a:latin typeface="Times New Roman" pitchFamily="18" charset="0"/>
              <a:cs typeface="Times New Roman" pitchFamily="18" charset="0"/>
            </a:endParaRPr>
          </a:p>
        </p:txBody>
      </p:sp>
    </p:spTree>
    <p:extLst>
      <p:ext uri="{BB962C8B-B14F-4D97-AF65-F5344CB8AC3E}">
        <p14:creationId xmlns:p14="http://schemas.microsoft.com/office/powerpoint/2010/main" val="1851576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38644" y="381000"/>
            <a:ext cx="8281556" cy="461665"/>
          </a:xfrm>
          <a:prstGeom prst="rect">
            <a:avLst/>
          </a:prstGeom>
        </p:spPr>
        <p:txBody>
          <a:bodyPr wrap="square">
            <a:spAutoFit/>
          </a:bodyPr>
          <a:lstStyle/>
          <a:p>
            <a:r>
              <a:rPr lang="en-US" sz="2400" b="1" dirty="0">
                <a:latin typeface="Times New Roman" pitchFamily="18" charset="0"/>
                <a:cs typeface="Times New Roman" pitchFamily="18" charset="0"/>
              </a:rPr>
              <a:t>III. Reading the passage, and answer the questions. </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6" name="Rectangle 5"/>
          <p:cNvSpPr/>
          <p:nvPr/>
        </p:nvSpPr>
        <p:spPr>
          <a:xfrm>
            <a:off x="27708" y="938644"/>
            <a:ext cx="9116291" cy="4154984"/>
          </a:xfrm>
          <a:prstGeom prst="rect">
            <a:avLst/>
          </a:prstGeom>
        </p:spPr>
        <p:txBody>
          <a:bodyPr wrap="square">
            <a:spAutoFit/>
          </a:bodyPr>
          <a:lstStyle/>
          <a:p>
            <a:r>
              <a:rPr lang="en-US" sz="2400" dirty="0" smtClean="0">
                <a:latin typeface="Times New Roman" pitchFamily="18" charset="0"/>
                <a:cs typeface="Times New Roman" pitchFamily="18" charset="0"/>
              </a:rPr>
              <a:t>	Today</a:t>
            </a:r>
            <a:r>
              <a:rPr lang="en-US" sz="2400" dirty="0">
                <a:latin typeface="Times New Roman" pitchFamily="18" charset="0"/>
                <a:cs typeface="Times New Roman" pitchFamily="18" charset="0"/>
              </a:rPr>
              <a:t>, there is a TV set in nearly every home. People watch television every day, and some people watch it from morning until night. Americans watch television about 35 hours a week. But is television good or bad for you? People have different answers. Some say that there is a lot of violence on TV today, the programs are terrible and people don't get any exercise because they only sit and watch TV. Others think that TV programs bring news from around the world, help you learn many useful things, especially children. Thanks lo television, people learn about life in other countries, and it helps people relax after a long day of hard work. </a:t>
            </a:r>
          </a:p>
          <a:p>
            <a:r>
              <a:rPr lang="en-US" sz="2400" dirty="0" smtClean="0">
                <a:solidFill>
                  <a:srgbClr val="000099"/>
                </a:solidFill>
                <a:latin typeface="Times New Roman" pitchFamily="18" charset="0"/>
                <a:cs typeface="Times New Roman" pitchFamily="18" charset="0"/>
              </a:rPr>
              <a:t>67</a:t>
            </a:r>
            <a:r>
              <a:rPr lang="en-US" sz="2400" dirty="0">
                <a:solidFill>
                  <a:srgbClr val="000099"/>
                </a:solidFill>
                <a:latin typeface="Times New Roman" pitchFamily="18" charset="0"/>
                <a:cs typeface="Times New Roman" pitchFamily="18" charset="0"/>
              </a:rPr>
              <a:t>. How many hours do Americans watch TV </a:t>
            </a:r>
            <a:r>
              <a:rPr lang="en-US" sz="2400" u="sng" dirty="0">
                <a:solidFill>
                  <a:srgbClr val="000099"/>
                </a:solidFill>
                <a:latin typeface="Times New Roman" pitchFamily="18" charset="0"/>
                <a:cs typeface="Times New Roman" pitchFamily="18" charset="0"/>
              </a:rPr>
              <a:t>a day</a:t>
            </a:r>
            <a:r>
              <a:rPr lang="en-US" sz="2400" dirty="0">
                <a:solidFill>
                  <a:srgbClr val="000099"/>
                </a:solidFill>
                <a:latin typeface="Times New Roman" pitchFamily="18" charset="0"/>
                <a:cs typeface="Times New Roman" pitchFamily="18" charset="0"/>
              </a:rPr>
              <a:t>? </a:t>
            </a:r>
          </a:p>
        </p:txBody>
      </p:sp>
      <p:sp>
        <p:nvSpPr>
          <p:cNvPr id="7" name="TextBox 6"/>
          <p:cNvSpPr txBox="1"/>
          <p:nvPr/>
        </p:nvSpPr>
        <p:spPr>
          <a:xfrm>
            <a:off x="228600" y="5026967"/>
            <a:ext cx="8991600" cy="461665"/>
          </a:xfrm>
          <a:prstGeom prst="rect">
            <a:avLst/>
          </a:prstGeom>
          <a:noFill/>
        </p:spPr>
        <p:txBody>
          <a:bodyPr wrap="square" rtlCol="0">
            <a:spAutoFit/>
          </a:bodyPr>
          <a:lstStyle/>
          <a:p>
            <a:r>
              <a:rPr lang="en-US" sz="2400" dirty="0">
                <a:solidFill>
                  <a:srgbClr val="000099"/>
                </a:solidFill>
                <a:latin typeface="Times New Roman" pitchFamily="18" charset="0"/>
                <a:cs typeface="Times New Roman" pitchFamily="18" charset="0"/>
              </a:rPr>
              <a:t>Americans watch TV </a:t>
            </a:r>
            <a:r>
              <a:rPr lang="en-US" sz="2400" dirty="0" smtClean="0">
                <a:solidFill>
                  <a:srgbClr val="000099"/>
                </a:solidFill>
                <a:latin typeface="Times New Roman" pitchFamily="18" charset="0"/>
                <a:cs typeface="Times New Roman" pitchFamily="18" charset="0"/>
              </a:rPr>
              <a:t>about 5 </a:t>
            </a:r>
            <a:r>
              <a:rPr lang="en-US" sz="2400" dirty="0">
                <a:solidFill>
                  <a:srgbClr val="000099"/>
                </a:solidFill>
                <a:latin typeface="Times New Roman" pitchFamily="18" charset="0"/>
                <a:cs typeface="Times New Roman" pitchFamily="18" charset="0"/>
              </a:rPr>
              <a:t>hours a </a:t>
            </a:r>
            <a:r>
              <a:rPr lang="en-US" sz="2400" dirty="0" smtClean="0">
                <a:solidFill>
                  <a:srgbClr val="000099"/>
                </a:solidFill>
                <a:latin typeface="Times New Roman" pitchFamily="18" charset="0"/>
                <a:cs typeface="Times New Roman" pitchFamily="18" charset="0"/>
              </a:rPr>
              <a:t>day.</a:t>
            </a:r>
            <a:endParaRPr lang="en-US" sz="2400"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152400" y="2057400"/>
            <a:ext cx="60198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51576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7239000" y="128610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38644" y="501315"/>
            <a:ext cx="7595756" cy="461665"/>
          </a:xfrm>
          <a:prstGeom prst="rect">
            <a:avLst/>
          </a:prstGeom>
          <a:noFill/>
        </p:spPr>
        <p:txBody>
          <a:bodyPr wrap="square" rtlCol="0">
            <a:spAutoFit/>
          </a:bodyPr>
          <a:lstStyle/>
          <a:p>
            <a:r>
              <a:rPr lang="en-US" sz="2400" b="1" dirty="0">
                <a:latin typeface="Times New Roman" pitchFamily="18" charset="0"/>
                <a:cs typeface="Times New Roman" pitchFamily="18" charset="0"/>
              </a:rPr>
              <a:t>PART A. PHONETICS </a:t>
            </a:r>
            <a:endParaRPr lang="en-US" sz="2400" dirty="0">
              <a:latin typeface="Times New Roman" pitchFamily="18" charset="0"/>
              <a:cs typeface="Times New Roman" pitchFamily="18" charset="0"/>
            </a:endParaRPr>
          </a:p>
        </p:txBody>
      </p:sp>
      <p:sp>
        <p:nvSpPr>
          <p:cNvPr id="5" name="TextBox 4"/>
          <p:cNvSpPr txBox="1"/>
          <p:nvPr/>
        </p:nvSpPr>
        <p:spPr>
          <a:xfrm>
            <a:off x="0" y="914400"/>
            <a:ext cx="90678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I. Find the word which has a different sound in the underlined part. </a:t>
            </a:r>
            <a:endParaRPr lang="en-US" sz="2400" dirty="0">
              <a:latin typeface="Times New Roman" pitchFamily="18" charset="0"/>
              <a:cs typeface="Times New Roman" pitchFamily="18" charset="0"/>
            </a:endParaRPr>
          </a:p>
        </p:txBody>
      </p:sp>
      <p:sp>
        <p:nvSpPr>
          <p:cNvPr id="7" name="TextBox 6"/>
          <p:cNvSpPr txBox="1"/>
          <p:nvPr/>
        </p:nvSpPr>
        <p:spPr>
          <a:xfrm>
            <a:off x="0" y="1255455"/>
            <a:ext cx="9067800" cy="2554545"/>
          </a:xfrm>
          <a:prstGeom prst="rect">
            <a:avLst/>
          </a:prstGeom>
          <a:noFill/>
        </p:spPr>
        <p:txBody>
          <a:bodyPr wrap="square" rtlCol="0">
            <a:spAutoFit/>
          </a:bodyPr>
          <a:lstStyle/>
          <a:p>
            <a:pPr>
              <a:spcBef>
                <a:spcPts val="600"/>
              </a:spcBef>
              <a:spcAft>
                <a:spcPts val="600"/>
              </a:spcAft>
            </a:pPr>
            <a:r>
              <a:rPr lang="en-US" sz="2400" dirty="0">
                <a:latin typeface="Times New Roman" pitchFamily="18" charset="0"/>
                <a:cs typeface="Times New Roman" pitchFamily="18" charset="0"/>
              </a:rPr>
              <a:t>1.</a:t>
            </a:r>
            <a:r>
              <a:rPr lang="en-US" sz="2400" b="1" dirty="0">
                <a:latin typeface="Times New Roman" pitchFamily="18" charset="0"/>
                <a:cs typeface="Times New Roman" pitchFamily="18" charset="0"/>
              </a:rPr>
              <a:t> A.</a:t>
            </a:r>
            <a:r>
              <a:rPr lang="en-US" sz="2400" dirty="0">
                <a:latin typeface="Times New Roman" pitchFamily="18" charset="0"/>
                <a:cs typeface="Times New Roman" pitchFamily="18" charset="0"/>
              </a:rPr>
              <a:t> wh</a:t>
            </a:r>
            <a:r>
              <a:rPr lang="en-US" sz="2400" u="sng" dirty="0">
                <a:latin typeface="Times New Roman" pitchFamily="18" charset="0"/>
                <a:cs typeface="Times New Roman" pitchFamily="18" charset="0"/>
              </a:rPr>
              <a:t>e</a:t>
            </a:r>
            <a:r>
              <a:rPr lang="en-US" sz="2400" dirty="0">
                <a:latin typeface="Times New Roman" pitchFamily="18" charset="0"/>
                <a:cs typeface="Times New Roman" pitchFamily="18" charset="0"/>
              </a:rPr>
              <a:t>n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wh</a:t>
            </a:r>
            <a:r>
              <a:rPr lang="en-US" sz="2400" u="sng" dirty="0">
                <a:latin typeface="Times New Roman" pitchFamily="18" charset="0"/>
                <a:cs typeface="Times New Roman" pitchFamily="18" charset="0"/>
              </a:rPr>
              <a:t>e</a:t>
            </a:r>
            <a:r>
              <a:rPr lang="en-US" sz="2400" dirty="0">
                <a:latin typeface="Times New Roman" pitchFamily="18" charset="0"/>
                <a:cs typeface="Times New Roman" pitchFamily="18" charset="0"/>
              </a:rPr>
              <a:t>re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b</a:t>
            </a:r>
            <a:r>
              <a:rPr lang="en-US" sz="2400" u="sng" dirty="0">
                <a:latin typeface="Times New Roman" pitchFamily="18" charset="0"/>
                <a:cs typeface="Times New Roman" pitchFamily="18" charset="0"/>
              </a:rPr>
              <a:t>e</a:t>
            </a:r>
            <a:r>
              <a:rPr lang="en-US" sz="2400" dirty="0">
                <a:latin typeface="Times New Roman" pitchFamily="18" charset="0"/>
                <a:cs typeface="Times New Roman" pitchFamily="18" charset="0"/>
              </a:rPr>
              <a:t>st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d</a:t>
            </a:r>
            <a:r>
              <a:rPr lang="en-US" sz="2400" u="sng" dirty="0">
                <a:latin typeface="Times New Roman" pitchFamily="18" charset="0"/>
                <a:cs typeface="Times New Roman" pitchFamily="18" charset="0"/>
              </a:rPr>
              <a:t>e</a:t>
            </a:r>
            <a:r>
              <a:rPr lang="en-US" sz="2400" dirty="0">
                <a:latin typeface="Times New Roman" pitchFamily="18" charset="0"/>
                <a:cs typeface="Times New Roman" pitchFamily="18" charset="0"/>
              </a:rPr>
              <a:t>tective</a:t>
            </a:r>
          </a:p>
          <a:p>
            <a:pPr>
              <a:spcBef>
                <a:spcPts val="600"/>
              </a:spcBef>
              <a:spcAft>
                <a:spcPts val="600"/>
              </a:spcAft>
            </a:pPr>
            <a:r>
              <a:rPr lang="en-US" sz="2400" dirty="0">
                <a:latin typeface="Times New Roman" pitchFamily="18" charset="0"/>
                <a:cs typeface="Times New Roman" pitchFamily="18" charset="0"/>
              </a:rPr>
              <a:t>2.</a:t>
            </a:r>
            <a:r>
              <a:rPr lang="en-US" sz="2400" b="1" dirty="0">
                <a:latin typeface="Times New Roman" pitchFamily="18" charset="0"/>
                <a:cs typeface="Times New Roman" pitchFamily="18" charset="0"/>
              </a:rPr>
              <a:t> A.</a:t>
            </a:r>
            <a:r>
              <a:rPr lang="en-US" sz="2400" dirty="0">
                <a:latin typeface="Times New Roman" pitchFamily="18" charset="0"/>
                <a:cs typeface="Times New Roman" pitchFamily="18" charset="0"/>
              </a:rPr>
              <a:t> w</a:t>
            </a:r>
            <a:r>
              <a:rPr lang="en-US" sz="2400" u="sng" dirty="0">
                <a:latin typeface="Times New Roman" pitchFamily="18" charset="0"/>
                <a:cs typeface="Times New Roman" pitchFamily="18" charset="0"/>
              </a:rPr>
              <a:t>ea</a:t>
            </a:r>
            <a:r>
              <a:rPr lang="en-US" sz="2400" dirty="0">
                <a:latin typeface="Times New Roman" pitchFamily="18" charset="0"/>
                <a:cs typeface="Times New Roman" pitchFamily="18" charset="0"/>
              </a:rPr>
              <a:t>ther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newsr</a:t>
            </a:r>
            <a:r>
              <a:rPr lang="en-US" sz="2400" u="sng" dirty="0">
                <a:latin typeface="Times New Roman" pitchFamily="18" charset="0"/>
                <a:cs typeface="Times New Roman" pitchFamily="18" charset="0"/>
              </a:rPr>
              <a:t>ea</a:t>
            </a:r>
            <a:r>
              <a:rPr lang="en-US" sz="2400" dirty="0">
                <a:latin typeface="Times New Roman" pitchFamily="18" charset="0"/>
                <a:cs typeface="Times New Roman" pitchFamily="18" charset="0"/>
              </a:rPr>
              <a:t>der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t</a:t>
            </a:r>
            <a:r>
              <a:rPr lang="en-US" sz="2400" u="sng" dirty="0">
                <a:latin typeface="Times New Roman" pitchFamily="18" charset="0"/>
                <a:cs typeface="Times New Roman" pitchFamily="18" charset="0"/>
              </a:rPr>
              <a:t>ea</a:t>
            </a:r>
            <a:r>
              <a:rPr lang="en-US" sz="2400" dirty="0">
                <a:latin typeface="Times New Roman" pitchFamily="18" charset="0"/>
                <a:cs typeface="Times New Roman" pitchFamily="18" charset="0"/>
              </a:rPr>
              <a:t>ching	</a:t>
            </a:r>
            <a:r>
              <a:rPr lang="en-US" sz="2400" b="1" dirty="0">
                <a:latin typeface="Times New Roman" pitchFamily="18" charset="0"/>
                <a:cs typeface="Times New Roman" pitchFamily="18" charset="0"/>
              </a:rPr>
              <a:t>D.</a:t>
            </a:r>
            <a:r>
              <a:rPr lang="en-US" sz="2400" dirty="0">
                <a:latin typeface="Times New Roman" pitchFamily="18" charset="0"/>
                <a:cs typeface="Times New Roman" pitchFamily="18" charset="0"/>
              </a:rPr>
              <a:t> rep</a:t>
            </a:r>
            <a:r>
              <a:rPr lang="en-US" sz="2400" u="sng" dirty="0">
                <a:latin typeface="Times New Roman" pitchFamily="18" charset="0"/>
                <a:cs typeface="Times New Roman" pitchFamily="18" charset="0"/>
              </a:rPr>
              <a:t>ea</a:t>
            </a:r>
            <a:r>
              <a:rPr lang="en-US" sz="2400" dirty="0">
                <a:latin typeface="Times New Roman" pitchFamily="18" charset="0"/>
                <a:cs typeface="Times New Roman" pitchFamily="18" charset="0"/>
              </a:rPr>
              <a:t>t</a:t>
            </a:r>
          </a:p>
          <a:p>
            <a:pPr>
              <a:spcBef>
                <a:spcPts val="600"/>
              </a:spcBef>
              <a:spcAft>
                <a:spcPts val="600"/>
              </a:spcAft>
            </a:pPr>
            <a:r>
              <a:rPr lang="en-US" sz="2400" dirty="0">
                <a:latin typeface="Times New Roman" pitchFamily="18" charset="0"/>
                <a:cs typeface="Times New Roman" pitchFamily="18" charset="0"/>
              </a:rPr>
              <a:t>3.</a:t>
            </a:r>
            <a:r>
              <a:rPr lang="en-US" sz="2400" b="1" dirty="0">
                <a:latin typeface="Times New Roman" pitchFamily="18" charset="0"/>
                <a:cs typeface="Times New Roman" pitchFamily="18" charset="0"/>
              </a:rPr>
              <a:t> A.</a:t>
            </a:r>
            <a:r>
              <a:rPr lang="en-US" sz="2400" dirty="0">
                <a:latin typeface="Times New Roman" pitchFamily="18" charset="0"/>
                <a:cs typeface="Times New Roman" pitchFamily="18" charset="0"/>
              </a:rPr>
              <a:t> cl</a:t>
            </a:r>
            <a:r>
              <a:rPr lang="en-US" sz="2400" u="sng" dirty="0">
                <a:latin typeface="Times New Roman" pitchFamily="18" charset="0"/>
                <a:cs typeface="Times New Roman" pitchFamily="18" charset="0"/>
              </a:rPr>
              <a:t>u</a:t>
            </a:r>
            <a:r>
              <a:rPr lang="en-US" sz="2400" dirty="0">
                <a:latin typeface="Times New Roman" pitchFamily="18" charset="0"/>
                <a:cs typeface="Times New Roman" pitchFamily="18" charset="0"/>
              </a:rPr>
              <a:t>msy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c</a:t>
            </a:r>
            <a:r>
              <a:rPr lang="en-US" sz="2400" u="sng" dirty="0">
                <a:latin typeface="Times New Roman" pitchFamily="18" charset="0"/>
                <a:cs typeface="Times New Roman" pitchFamily="18" charset="0"/>
              </a:rPr>
              <a:t>u</a:t>
            </a:r>
            <a:r>
              <a:rPr lang="en-US" sz="2400" dirty="0">
                <a:latin typeface="Times New Roman" pitchFamily="18" charset="0"/>
                <a:cs typeface="Times New Roman" pitchFamily="18" charset="0"/>
              </a:rPr>
              <a:t>te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b</a:t>
            </a:r>
            <a:r>
              <a:rPr lang="en-US" sz="2400" u="sng" dirty="0">
                <a:latin typeface="Times New Roman" pitchFamily="18" charset="0"/>
                <a:cs typeface="Times New Roman" pitchFamily="18" charset="0"/>
              </a:rPr>
              <a:t>u</a:t>
            </a:r>
            <a:r>
              <a:rPr lang="en-US" sz="2400" dirty="0">
                <a:latin typeface="Times New Roman" pitchFamily="18" charset="0"/>
                <a:cs typeface="Times New Roman" pitchFamily="18" charset="0"/>
              </a:rPr>
              <a:t>t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j</a:t>
            </a:r>
            <a:r>
              <a:rPr lang="en-US" sz="2400" u="sng" dirty="0">
                <a:latin typeface="Times New Roman" pitchFamily="18" charset="0"/>
                <a:cs typeface="Times New Roman" pitchFamily="18" charset="0"/>
              </a:rPr>
              <a:t>u</a:t>
            </a:r>
            <a:r>
              <a:rPr lang="en-US" sz="2400" dirty="0">
                <a:latin typeface="Times New Roman" pitchFamily="18" charset="0"/>
                <a:cs typeface="Times New Roman" pitchFamily="18" charset="0"/>
              </a:rPr>
              <a:t>st</a:t>
            </a:r>
          </a:p>
          <a:p>
            <a:pPr>
              <a:spcBef>
                <a:spcPts val="600"/>
              </a:spcBef>
              <a:spcAft>
                <a:spcPts val="600"/>
              </a:spcAft>
            </a:pPr>
            <a:r>
              <a:rPr lang="en-US" sz="2400" dirty="0">
                <a:latin typeface="Times New Roman" pitchFamily="18" charset="0"/>
                <a:cs typeface="Times New Roman" pitchFamily="18" charset="0"/>
              </a:rPr>
              <a:t>4.</a:t>
            </a:r>
            <a:r>
              <a:rPr lang="en-US" sz="2400" b="1" dirty="0">
                <a:latin typeface="Times New Roman" pitchFamily="18" charset="0"/>
                <a:cs typeface="Times New Roman" pitchFamily="18" charset="0"/>
              </a:rPr>
              <a:t> A.</a:t>
            </a:r>
            <a:r>
              <a:rPr lang="en-US" sz="2400" dirty="0">
                <a:latin typeface="Times New Roman" pitchFamily="18" charset="0"/>
                <a:cs typeface="Times New Roman" pitchFamily="18" charset="0"/>
              </a:rPr>
              <a:t> ear</a:t>
            </a:r>
            <a:r>
              <a:rPr lang="en-US" sz="2400" u="sng" dirty="0">
                <a:latin typeface="Times New Roman" pitchFamily="18" charset="0"/>
                <a:cs typeface="Times New Roman" pitchFamily="18" charset="0"/>
              </a:rPr>
              <a:t>th</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u="sng" dirty="0">
                <a:latin typeface="Times New Roman" pitchFamily="18" charset="0"/>
                <a:cs typeface="Times New Roman" pitchFamily="18" charset="0"/>
              </a:rPr>
              <a:t>th</a:t>
            </a:r>
            <a:r>
              <a:rPr lang="en-US" sz="2400" dirty="0">
                <a:latin typeface="Times New Roman" pitchFamily="18" charset="0"/>
                <a:cs typeface="Times New Roman" pitchFamily="18" charset="0"/>
              </a:rPr>
              <a:t>anks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fea</a:t>
            </a:r>
            <a:r>
              <a:rPr lang="en-US" sz="2400" u="sng" dirty="0">
                <a:latin typeface="Times New Roman" pitchFamily="18" charset="0"/>
                <a:cs typeface="Times New Roman" pitchFamily="18" charset="0"/>
              </a:rPr>
              <a:t>th</a:t>
            </a:r>
            <a:r>
              <a:rPr lang="en-US" sz="2400" dirty="0">
                <a:latin typeface="Times New Roman" pitchFamily="18" charset="0"/>
                <a:cs typeface="Times New Roman" pitchFamily="18" charset="0"/>
              </a:rPr>
              <a:t>er	</a:t>
            </a:r>
            <a:r>
              <a:rPr lang="en-US" sz="2400" b="1" dirty="0">
                <a:latin typeface="Times New Roman" pitchFamily="18" charset="0"/>
                <a:cs typeface="Times New Roman" pitchFamily="18" charset="0"/>
              </a:rPr>
              <a:t>D.</a:t>
            </a:r>
            <a:r>
              <a:rPr lang="en-US" sz="2400" dirty="0">
                <a:latin typeface="Times New Roman" pitchFamily="18" charset="0"/>
                <a:cs typeface="Times New Roman" pitchFamily="18" charset="0"/>
              </a:rPr>
              <a:t> </a:t>
            </a:r>
            <a:r>
              <a:rPr lang="en-US" sz="2400" u="sng" dirty="0">
                <a:latin typeface="Times New Roman" pitchFamily="18" charset="0"/>
                <a:cs typeface="Times New Roman" pitchFamily="18" charset="0"/>
              </a:rPr>
              <a:t>th</a:t>
            </a:r>
            <a:r>
              <a:rPr lang="en-US" sz="2400" dirty="0">
                <a:latin typeface="Times New Roman" pitchFamily="18" charset="0"/>
                <a:cs typeface="Times New Roman" pitchFamily="18" charset="0"/>
              </a:rPr>
              <a:t>eater</a:t>
            </a:r>
          </a:p>
          <a:p>
            <a:pPr>
              <a:spcBef>
                <a:spcPts val="600"/>
              </a:spcBef>
              <a:spcAft>
                <a:spcPts val="600"/>
              </a:spcAft>
            </a:pPr>
            <a:r>
              <a:rPr lang="en-US" sz="2400" dirty="0">
                <a:latin typeface="Times New Roman" pitchFamily="18" charset="0"/>
                <a:cs typeface="Times New Roman" pitchFamily="18" charset="0"/>
              </a:rPr>
              <a:t>5.</a:t>
            </a:r>
            <a:r>
              <a:rPr lang="en-US" sz="2400" b="1" dirty="0">
                <a:latin typeface="Times New Roman" pitchFamily="18" charset="0"/>
                <a:cs typeface="Times New Roman" pitchFamily="18" charset="0"/>
              </a:rPr>
              <a:t> A.</a:t>
            </a:r>
            <a:r>
              <a:rPr lang="en-US" sz="2400" dirty="0">
                <a:latin typeface="Times New Roman" pitchFamily="18" charset="0"/>
                <a:cs typeface="Times New Roman" pitchFamily="18" charset="0"/>
              </a:rPr>
              <a:t> </a:t>
            </a:r>
            <a:r>
              <a:rPr lang="en-US" sz="2400" u="sng" dirty="0">
                <a:latin typeface="Times New Roman" pitchFamily="18" charset="0"/>
                <a:cs typeface="Times New Roman" pitchFamily="18" charset="0"/>
              </a:rPr>
              <a:t>th</a:t>
            </a:r>
            <a:r>
              <a:rPr lang="en-US" sz="2400" dirty="0">
                <a:latin typeface="Times New Roman" pitchFamily="18" charset="0"/>
                <a:cs typeface="Times New Roman" pitchFamily="18" charset="0"/>
              </a:rPr>
              <a:t>e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u="sng" dirty="0">
                <a:latin typeface="Times New Roman" pitchFamily="18" charset="0"/>
                <a:cs typeface="Times New Roman" pitchFamily="18" charset="0"/>
              </a:rPr>
              <a:t>th</a:t>
            </a:r>
            <a:r>
              <a:rPr lang="en-US" sz="2400" dirty="0">
                <a:latin typeface="Times New Roman" pitchFamily="18" charset="0"/>
                <a:cs typeface="Times New Roman" pitchFamily="18" charset="0"/>
              </a:rPr>
              <a:t>ink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wi</a:t>
            </a:r>
            <a:r>
              <a:rPr lang="en-US" sz="2400" u="sng" dirty="0">
                <a:latin typeface="Times New Roman" pitchFamily="18" charset="0"/>
                <a:cs typeface="Times New Roman" pitchFamily="18" charset="0"/>
              </a:rPr>
              <a:t>th</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D.</a:t>
            </a:r>
            <a:r>
              <a:rPr lang="en-US" sz="2400" dirty="0">
                <a:latin typeface="Times New Roman" pitchFamily="18" charset="0"/>
                <a:cs typeface="Times New Roman" pitchFamily="18" charset="0"/>
              </a:rPr>
              <a:t> </a:t>
            </a:r>
            <a:r>
              <a:rPr lang="en-US" sz="2400" u="sng" dirty="0">
                <a:latin typeface="Times New Roman" pitchFamily="18" charset="0"/>
                <a:cs typeface="Times New Roman" pitchFamily="18" charset="0"/>
              </a:rPr>
              <a:t>th</a:t>
            </a:r>
            <a:r>
              <a:rPr lang="en-US" sz="2400" dirty="0">
                <a:latin typeface="Times New Roman" pitchFamily="18" charset="0"/>
                <a:cs typeface="Times New Roman" pitchFamily="18" charset="0"/>
              </a:rPr>
              <a:t>ey</a:t>
            </a:r>
          </a:p>
        </p:txBody>
      </p:sp>
      <p:sp>
        <p:nvSpPr>
          <p:cNvPr id="8" name="TextBox 7"/>
          <p:cNvSpPr txBox="1"/>
          <p:nvPr/>
        </p:nvSpPr>
        <p:spPr>
          <a:xfrm>
            <a:off x="0" y="3704034"/>
            <a:ext cx="9067800" cy="3077766"/>
          </a:xfrm>
          <a:prstGeom prst="rect">
            <a:avLst/>
          </a:prstGeom>
          <a:noFill/>
        </p:spPr>
        <p:txBody>
          <a:bodyPr wrap="square" rtlCol="0">
            <a:spAutoFit/>
          </a:bodyPr>
          <a:lstStyle/>
          <a:p>
            <a:pPr>
              <a:spcBef>
                <a:spcPts val="600"/>
              </a:spcBef>
              <a:spcAft>
                <a:spcPts val="600"/>
              </a:spcAft>
            </a:pPr>
            <a:r>
              <a:rPr lang="en-US" sz="2400" b="1" dirty="0">
                <a:latin typeface="Times New Roman" pitchFamily="18" charset="0"/>
                <a:cs typeface="Times New Roman" pitchFamily="18" charset="0"/>
              </a:rPr>
              <a:t>II. Find the word which has different stress from the others.</a:t>
            </a:r>
            <a:endParaRPr lang="en-US" sz="2400" dirty="0">
              <a:latin typeface="Times New Roman" pitchFamily="18" charset="0"/>
              <a:cs typeface="Times New Roman" pitchFamily="18" charset="0"/>
            </a:endParaRPr>
          </a:p>
          <a:p>
            <a:pPr>
              <a:spcBef>
                <a:spcPts val="600"/>
              </a:spcBef>
              <a:spcAft>
                <a:spcPts val="600"/>
              </a:spcAft>
            </a:pPr>
            <a:r>
              <a:rPr lang="en-US" sz="2400" dirty="0">
                <a:latin typeface="Times New Roman" pitchFamily="18" charset="0"/>
                <a:cs typeface="Times New Roman" pitchFamily="18" charset="0"/>
              </a:rPr>
              <a:t>6. </a:t>
            </a:r>
            <a:r>
              <a:rPr lang="en-US" sz="2400" b="1" dirty="0">
                <a:latin typeface="Times New Roman" pitchFamily="18" charset="0"/>
                <a:cs typeface="Times New Roman" pitchFamily="18" charset="0"/>
              </a:rPr>
              <a:t>A.</a:t>
            </a:r>
            <a:r>
              <a:rPr lang="en-US" sz="2400" dirty="0">
                <a:latin typeface="Times New Roman" pitchFamily="18" charset="0"/>
                <a:cs typeface="Times New Roman" pitchFamily="18" charset="0"/>
              </a:rPr>
              <a:t> comedian	</a:t>
            </a:r>
            <a:r>
              <a:rPr lang="en-US" sz="2400" b="1" dirty="0">
                <a:latin typeface="Times New Roman" pitchFamily="18" charset="0"/>
                <a:cs typeface="Times New Roman" pitchFamily="18" charset="0"/>
              </a:rPr>
              <a:t>B.</a:t>
            </a:r>
            <a:r>
              <a:rPr lang="en-US" sz="2400" dirty="0">
                <a:latin typeface="Times New Roman" pitchFamily="18" charset="0"/>
                <a:cs typeface="Times New Roman" pitchFamily="18" charset="0"/>
              </a:rPr>
              <a:t> newsreader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producer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programme</a:t>
            </a:r>
            <a:endParaRPr lang="en-US" sz="2400" dirty="0">
              <a:latin typeface="Times New Roman" pitchFamily="18" charset="0"/>
              <a:cs typeface="Times New Roman" pitchFamily="18" charset="0"/>
            </a:endParaRPr>
          </a:p>
          <a:p>
            <a:pPr>
              <a:spcBef>
                <a:spcPts val="600"/>
              </a:spcBef>
              <a:spcAft>
                <a:spcPts val="600"/>
              </a:spcAft>
            </a:pPr>
            <a:r>
              <a:rPr lang="en-US" sz="2400" dirty="0">
                <a:latin typeface="Times New Roman" pitchFamily="18" charset="0"/>
                <a:cs typeface="Times New Roman" pitchFamily="18" charset="0"/>
              </a:rPr>
              <a:t>7. </a:t>
            </a:r>
            <a:r>
              <a:rPr lang="en-US" sz="2400" b="1" dirty="0">
                <a:latin typeface="Times New Roman" pitchFamily="18" charset="0"/>
                <a:cs typeface="Times New Roman" pitchFamily="18" charset="0"/>
              </a:rPr>
              <a:t>A.</a:t>
            </a:r>
            <a:r>
              <a:rPr lang="en-US" sz="2400" dirty="0">
                <a:latin typeface="Times New Roman" pitchFamily="18" charset="0"/>
                <a:cs typeface="Times New Roman" pitchFamily="18" charset="0"/>
              </a:rPr>
              <a:t> cartoon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announce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studio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exciting </a:t>
            </a:r>
          </a:p>
          <a:p>
            <a:pPr>
              <a:spcBef>
                <a:spcPts val="600"/>
              </a:spcBef>
              <a:spcAft>
                <a:spcPts val="600"/>
              </a:spcAft>
            </a:pPr>
            <a:r>
              <a:rPr lang="en-US" sz="2400" dirty="0">
                <a:latin typeface="Times New Roman" pitchFamily="18" charset="0"/>
                <a:cs typeface="Times New Roman" pitchFamily="18" charset="0"/>
              </a:rPr>
              <a:t>8. </a:t>
            </a:r>
            <a:r>
              <a:rPr lang="en-US" sz="2400" b="1" dirty="0">
                <a:latin typeface="Times New Roman" pitchFamily="18" charset="0"/>
                <a:cs typeface="Times New Roman" pitchFamily="18" charset="0"/>
              </a:rPr>
              <a:t>A.</a:t>
            </a:r>
            <a:r>
              <a:rPr lang="en-US" sz="2400" dirty="0">
                <a:latin typeface="Times New Roman" pitchFamily="18" charset="0"/>
                <a:cs typeface="Times New Roman" pitchFamily="18" charset="0"/>
              </a:rPr>
              <a:t> popular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international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documentary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educational</a:t>
            </a:r>
          </a:p>
          <a:p>
            <a:pPr>
              <a:spcBef>
                <a:spcPts val="600"/>
              </a:spcBef>
              <a:spcAft>
                <a:spcPts val="600"/>
              </a:spcAft>
            </a:pPr>
            <a:r>
              <a:rPr lang="en-US" sz="2400" dirty="0">
                <a:latin typeface="Times New Roman" pitchFamily="18" charset="0"/>
                <a:cs typeface="Times New Roman" pitchFamily="18" charset="0"/>
              </a:rPr>
              <a:t>9. </a:t>
            </a:r>
            <a:r>
              <a:rPr lang="en-US" sz="2400" b="1" dirty="0">
                <a:latin typeface="Times New Roman" pitchFamily="18" charset="0"/>
                <a:cs typeface="Times New Roman" pitchFamily="18" charset="0"/>
              </a:rPr>
              <a:t>A.</a:t>
            </a:r>
            <a:r>
              <a:rPr lang="en-US" sz="2400" dirty="0">
                <a:latin typeface="Times New Roman" pitchFamily="18" charset="0"/>
                <a:cs typeface="Times New Roman" pitchFamily="18" charset="0"/>
              </a:rPr>
              <a:t> boring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reporter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national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local</a:t>
            </a:r>
          </a:p>
          <a:p>
            <a:pPr>
              <a:spcBef>
                <a:spcPts val="600"/>
              </a:spcBef>
              <a:spcAft>
                <a:spcPts val="600"/>
              </a:spcAft>
            </a:pPr>
            <a:r>
              <a:rPr lang="en-US" sz="2400" dirty="0">
                <a:latin typeface="Times New Roman" pitchFamily="18" charset="0"/>
                <a:cs typeface="Times New Roman" pitchFamily="18" charset="0"/>
              </a:rPr>
              <a:t>10.</a:t>
            </a:r>
            <a:r>
              <a:rPr lang="en-US" sz="2400" b="1" dirty="0">
                <a:latin typeface="Times New Roman" pitchFamily="18" charset="0"/>
                <a:cs typeface="Times New Roman" pitchFamily="18" charset="0"/>
              </a:rPr>
              <a:t> A.</a:t>
            </a:r>
            <a:r>
              <a:rPr lang="en-US" sz="2400" dirty="0">
                <a:latin typeface="Times New Roman" pitchFamily="18" charset="0"/>
                <a:cs typeface="Times New Roman" pitchFamily="18" charset="0"/>
              </a:rPr>
              <a:t> viewer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audience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watcher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director</a:t>
            </a:r>
          </a:p>
        </p:txBody>
      </p:sp>
      <p:sp>
        <p:nvSpPr>
          <p:cNvPr id="10" name="Oval 9"/>
          <p:cNvSpPr/>
          <p:nvPr/>
        </p:nvSpPr>
        <p:spPr>
          <a:xfrm>
            <a:off x="202622" y="1821877"/>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667000" y="228600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410200" y="281940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667000" y="335280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927273" y="4227814"/>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endParaRPr lang="en-US"/>
          </a:p>
        </p:txBody>
      </p:sp>
      <p:sp>
        <p:nvSpPr>
          <p:cNvPr id="19" name="Oval 18"/>
          <p:cNvSpPr/>
          <p:nvPr/>
        </p:nvSpPr>
        <p:spPr>
          <a:xfrm>
            <a:off x="4649931" y="4751695"/>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endParaRPr lang="en-US"/>
          </a:p>
        </p:txBody>
      </p:sp>
      <p:sp>
        <p:nvSpPr>
          <p:cNvPr id="20" name="Oval 19"/>
          <p:cNvSpPr/>
          <p:nvPr/>
        </p:nvSpPr>
        <p:spPr>
          <a:xfrm>
            <a:off x="273627" y="5273417"/>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endParaRPr lang="en-US"/>
          </a:p>
        </p:txBody>
      </p:sp>
      <p:sp>
        <p:nvSpPr>
          <p:cNvPr id="21" name="Oval 20"/>
          <p:cNvSpPr/>
          <p:nvPr/>
        </p:nvSpPr>
        <p:spPr>
          <a:xfrm>
            <a:off x="2673927" y="5829657"/>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endParaRPr lang="en-US"/>
          </a:p>
        </p:txBody>
      </p:sp>
      <p:sp>
        <p:nvSpPr>
          <p:cNvPr id="22" name="Oval 21"/>
          <p:cNvSpPr/>
          <p:nvPr/>
        </p:nvSpPr>
        <p:spPr>
          <a:xfrm>
            <a:off x="7013864" y="6286342"/>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endParaRPr lang="en-US"/>
          </a:p>
        </p:txBody>
      </p:sp>
      <p:sp>
        <p:nvSpPr>
          <p:cNvPr id="6" name="TextBox 5"/>
          <p:cNvSpPr txBox="1"/>
          <p:nvPr/>
        </p:nvSpPr>
        <p:spPr>
          <a:xfrm>
            <a:off x="1512504" y="1219200"/>
            <a:ext cx="570221" cy="461665"/>
          </a:xfrm>
          <a:prstGeom prst="rect">
            <a:avLst/>
          </a:prstGeom>
          <a:noFill/>
        </p:spPr>
        <p:txBody>
          <a:bodyPr wrap="none" rtlCol="0">
            <a:spAutoFit/>
          </a:bodyPr>
          <a:lstStyle/>
          <a:p>
            <a:r>
              <a:rPr lang="en-US" sz="2400" dirty="0" smtClean="0">
                <a:solidFill>
                  <a:srgbClr val="FF0000"/>
                </a:solidFill>
              </a:rPr>
              <a:t>/e/</a:t>
            </a:r>
            <a:endParaRPr lang="en-US" sz="2400" dirty="0">
              <a:solidFill>
                <a:srgbClr val="FF0000"/>
              </a:solidFill>
            </a:endParaRPr>
          </a:p>
        </p:txBody>
      </p:sp>
      <p:sp>
        <p:nvSpPr>
          <p:cNvPr id="24" name="TextBox 23"/>
          <p:cNvSpPr txBox="1"/>
          <p:nvPr/>
        </p:nvSpPr>
        <p:spPr>
          <a:xfrm>
            <a:off x="3886200" y="1219200"/>
            <a:ext cx="570221" cy="461665"/>
          </a:xfrm>
          <a:prstGeom prst="rect">
            <a:avLst/>
          </a:prstGeom>
          <a:noFill/>
        </p:spPr>
        <p:txBody>
          <a:bodyPr wrap="none" rtlCol="0">
            <a:spAutoFit/>
          </a:bodyPr>
          <a:lstStyle/>
          <a:p>
            <a:r>
              <a:rPr lang="en-US" sz="2400" dirty="0" smtClean="0">
                <a:solidFill>
                  <a:srgbClr val="FF0000"/>
                </a:solidFill>
              </a:rPr>
              <a:t>/e/</a:t>
            </a:r>
            <a:endParaRPr lang="en-US" sz="2400" dirty="0">
              <a:solidFill>
                <a:srgbClr val="FF0000"/>
              </a:solidFill>
            </a:endParaRPr>
          </a:p>
        </p:txBody>
      </p:sp>
      <p:sp>
        <p:nvSpPr>
          <p:cNvPr id="25" name="TextBox 24"/>
          <p:cNvSpPr txBox="1"/>
          <p:nvPr/>
        </p:nvSpPr>
        <p:spPr>
          <a:xfrm>
            <a:off x="6451822" y="1219200"/>
            <a:ext cx="570221" cy="461665"/>
          </a:xfrm>
          <a:prstGeom prst="rect">
            <a:avLst/>
          </a:prstGeom>
          <a:noFill/>
        </p:spPr>
        <p:txBody>
          <a:bodyPr wrap="none" rtlCol="0">
            <a:spAutoFit/>
          </a:bodyPr>
          <a:lstStyle/>
          <a:p>
            <a:r>
              <a:rPr lang="en-US" sz="2400" dirty="0" smtClean="0">
                <a:solidFill>
                  <a:srgbClr val="FF0000"/>
                </a:solidFill>
              </a:rPr>
              <a:t>/e/</a:t>
            </a:r>
            <a:endParaRPr lang="en-US" sz="2400" dirty="0">
              <a:solidFill>
                <a:srgbClr val="FF0000"/>
              </a:solidFill>
            </a:endParaRPr>
          </a:p>
        </p:txBody>
      </p:sp>
      <p:sp>
        <p:nvSpPr>
          <p:cNvPr id="26" name="TextBox 25"/>
          <p:cNvSpPr txBox="1"/>
          <p:nvPr/>
        </p:nvSpPr>
        <p:spPr>
          <a:xfrm>
            <a:off x="8763000" y="1219200"/>
            <a:ext cx="492443" cy="461665"/>
          </a:xfrm>
          <a:prstGeom prst="rect">
            <a:avLst/>
          </a:prstGeom>
          <a:noFill/>
        </p:spPr>
        <p:txBody>
          <a:bodyPr wrap="none" rtlCol="0">
            <a:spAutoFit/>
          </a:bodyPr>
          <a:lstStyle/>
          <a:p>
            <a:r>
              <a:rPr lang="en-US" sz="2400" dirty="0" smtClean="0">
                <a:solidFill>
                  <a:srgbClr val="FF0000"/>
                </a:solidFill>
              </a:rPr>
              <a:t>/</a:t>
            </a:r>
            <a:r>
              <a:rPr lang="en-US" sz="2400" dirty="0" err="1" smtClean="0">
                <a:solidFill>
                  <a:srgbClr val="FF0000"/>
                </a:solidFill>
              </a:rPr>
              <a:t>i</a:t>
            </a:r>
            <a:r>
              <a:rPr lang="en-US" sz="2400" dirty="0" smtClean="0">
                <a:solidFill>
                  <a:srgbClr val="FF0000"/>
                </a:solidFill>
              </a:rPr>
              <a:t>/</a:t>
            </a:r>
            <a:endParaRPr lang="en-US" sz="2400" dirty="0">
              <a:solidFill>
                <a:srgbClr val="FF0000"/>
              </a:solidFill>
            </a:endParaRPr>
          </a:p>
        </p:txBody>
      </p:sp>
      <p:sp>
        <p:nvSpPr>
          <p:cNvPr id="27" name="TextBox 26"/>
          <p:cNvSpPr txBox="1"/>
          <p:nvPr/>
        </p:nvSpPr>
        <p:spPr>
          <a:xfrm>
            <a:off x="1705002" y="1752600"/>
            <a:ext cx="570221" cy="461665"/>
          </a:xfrm>
          <a:prstGeom prst="rect">
            <a:avLst/>
          </a:prstGeom>
          <a:noFill/>
        </p:spPr>
        <p:txBody>
          <a:bodyPr wrap="none" rtlCol="0">
            <a:spAutoFit/>
          </a:bodyPr>
          <a:lstStyle/>
          <a:p>
            <a:r>
              <a:rPr lang="en-US" sz="2400" dirty="0" smtClean="0">
                <a:solidFill>
                  <a:srgbClr val="FF0000"/>
                </a:solidFill>
              </a:rPr>
              <a:t>/e/</a:t>
            </a:r>
            <a:endParaRPr lang="en-US" sz="2400" dirty="0">
              <a:solidFill>
                <a:srgbClr val="FF0000"/>
              </a:solidFill>
            </a:endParaRPr>
          </a:p>
        </p:txBody>
      </p:sp>
      <p:sp>
        <p:nvSpPr>
          <p:cNvPr id="28" name="TextBox 27"/>
          <p:cNvSpPr txBox="1"/>
          <p:nvPr/>
        </p:nvSpPr>
        <p:spPr>
          <a:xfrm>
            <a:off x="4553749" y="1752600"/>
            <a:ext cx="492443" cy="461665"/>
          </a:xfrm>
          <a:prstGeom prst="rect">
            <a:avLst/>
          </a:prstGeom>
          <a:noFill/>
        </p:spPr>
        <p:txBody>
          <a:bodyPr wrap="none" rtlCol="0">
            <a:spAutoFit/>
          </a:bodyPr>
          <a:lstStyle/>
          <a:p>
            <a:r>
              <a:rPr lang="en-US" sz="2400" dirty="0" smtClean="0">
                <a:solidFill>
                  <a:srgbClr val="FF0000"/>
                </a:solidFill>
              </a:rPr>
              <a:t>/</a:t>
            </a:r>
            <a:r>
              <a:rPr lang="en-US" sz="2400" dirty="0" err="1" smtClean="0">
                <a:solidFill>
                  <a:srgbClr val="FF0000"/>
                </a:solidFill>
              </a:rPr>
              <a:t>i</a:t>
            </a:r>
            <a:r>
              <a:rPr lang="en-US" sz="2400" dirty="0" smtClean="0">
                <a:solidFill>
                  <a:srgbClr val="FF0000"/>
                </a:solidFill>
              </a:rPr>
              <a:t>/</a:t>
            </a:r>
            <a:endParaRPr lang="en-US" sz="2400" dirty="0">
              <a:solidFill>
                <a:srgbClr val="FF0000"/>
              </a:solidFill>
            </a:endParaRPr>
          </a:p>
        </p:txBody>
      </p:sp>
      <p:sp>
        <p:nvSpPr>
          <p:cNvPr id="29" name="TextBox 28"/>
          <p:cNvSpPr txBox="1"/>
          <p:nvPr/>
        </p:nvSpPr>
        <p:spPr>
          <a:xfrm>
            <a:off x="6915949" y="1752600"/>
            <a:ext cx="492443" cy="461665"/>
          </a:xfrm>
          <a:prstGeom prst="rect">
            <a:avLst/>
          </a:prstGeom>
          <a:noFill/>
        </p:spPr>
        <p:txBody>
          <a:bodyPr wrap="none" rtlCol="0">
            <a:spAutoFit/>
          </a:bodyPr>
          <a:lstStyle/>
          <a:p>
            <a:r>
              <a:rPr lang="en-US" sz="2400" dirty="0" smtClean="0">
                <a:solidFill>
                  <a:srgbClr val="FF0000"/>
                </a:solidFill>
              </a:rPr>
              <a:t>/</a:t>
            </a:r>
            <a:r>
              <a:rPr lang="en-US" sz="2400" dirty="0" err="1" smtClean="0">
                <a:solidFill>
                  <a:srgbClr val="FF0000"/>
                </a:solidFill>
              </a:rPr>
              <a:t>i</a:t>
            </a:r>
            <a:r>
              <a:rPr lang="en-US" sz="2400" dirty="0" smtClean="0">
                <a:solidFill>
                  <a:srgbClr val="FF0000"/>
                </a:solidFill>
              </a:rPr>
              <a:t>/</a:t>
            </a:r>
            <a:endParaRPr lang="en-US" sz="2400" dirty="0">
              <a:solidFill>
                <a:srgbClr val="FF0000"/>
              </a:solidFill>
            </a:endParaRPr>
          </a:p>
        </p:txBody>
      </p:sp>
      <p:sp>
        <p:nvSpPr>
          <p:cNvPr id="30" name="TextBox 29"/>
          <p:cNvSpPr txBox="1"/>
          <p:nvPr/>
        </p:nvSpPr>
        <p:spPr>
          <a:xfrm>
            <a:off x="8534400" y="1752600"/>
            <a:ext cx="492443" cy="461665"/>
          </a:xfrm>
          <a:prstGeom prst="rect">
            <a:avLst/>
          </a:prstGeom>
          <a:noFill/>
        </p:spPr>
        <p:txBody>
          <a:bodyPr wrap="none" rtlCol="0">
            <a:spAutoFit/>
          </a:bodyPr>
          <a:lstStyle/>
          <a:p>
            <a:r>
              <a:rPr lang="en-US" sz="2400" dirty="0" smtClean="0">
                <a:solidFill>
                  <a:srgbClr val="FF0000"/>
                </a:solidFill>
              </a:rPr>
              <a:t>/</a:t>
            </a:r>
            <a:r>
              <a:rPr lang="en-US" sz="2400" dirty="0" err="1" smtClean="0">
                <a:solidFill>
                  <a:srgbClr val="FF0000"/>
                </a:solidFill>
              </a:rPr>
              <a:t>i</a:t>
            </a:r>
            <a:r>
              <a:rPr lang="en-US" sz="2400" dirty="0" smtClean="0">
                <a:solidFill>
                  <a:srgbClr val="FF0000"/>
                </a:solidFill>
              </a:rPr>
              <a:t>/</a:t>
            </a:r>
            <a:endParaRPr lang="en-US" sz="2400" dirty="0">
              <a:solidFill>
                <a:srgbClr val="FF0000"/>
              </a:solidFill>
            </a:endParaRPr>
          </a:p>
        </p:txBody>
      </p:sp>
      <p:sp>
        <p:nvSpPr>
          <p:cNvPr id="31" name="TextBox 30"/>
          <p:cNvSpPr txBox="1"/>
          <p:nvPr/>
        </p:nvSpPr>
        <p:spPr>
          <a:xfrm>
            <a:off x="1641553" y="2306786"/>
            <a:ext cx="561372" cy="461665"/>
          </a:xfrm>
          <a:prstGeom prst="rect">
            <a:avLst/>
          </a:prstGeom>
          <a:noFill/>
        </p:spPr>
        <p:txBody>
          <a:bodyPr wrap="none" rtlCol="0">
            <a:spAutoFit/>
          </a:bodyPr>
          <a:lstStyle/>
          <a:p>
            <a:r>
              <a:rPr lang="en-US" sz="2400" dirty="0" smtClean="0">
                <a:solidFill>
                  <a:srgbClr val="FF0000"/>
                </a:solidFill>
              </a:rPr>
              <a:t>/</a:t>
            </a:r>
            <a:r>
              <a:rPr lang="en-US" sz="2400" dirty="0">
                <a:solidFill>
                  <a:srgbClr val="FF0000"/>
                </a:solidFill>
              </a:rPr>
              <a:t>ʌ</a:t>
            </a:r>
            <a:r>
              <a:rPr lang="en-US" sz="2400" dirty="0" smtClean="0">
                <a:solidFill>
                  <a:srgbClr val="FF0000"/>
                </a:solidFill>
              </a:rPr>
              <a:t>/</a:t>
            </a:r>
            <a:endParaRPr lang="en-US" sz="2400" dirty="0">
              <a:solidFill>
                <a:srgbClr val="FF0000"/>
              </a:solidFill>
            </a:endParaRPr>
          </a:p>
        </p:txBody>
      </p:sp>
      <p:sp>
        <p:nvSpPr>
          <p:cNvPr id="32" name="TextBox 31"/>
          <p:cNvSpPr txBox="1"/>
          <p:nvPr/>
        </p:nvSpPr>
        <p:spPr>
          <a:xfrm>
            <a:off x="4016236" y="2306786"/>
            <a:ext cx="880369" cy="461665"/>
          </a:xfrm>
          <a:prstGeom prst="rect">
            <a:avLst/>
          </a:prstGeom>
          <a:noFill/>
        </p:spPr>
        <p:txBody>
          <a:bodyPr wrap="none" rtlCol="0">
            <a:spAutoFit/>
          </a:bodyPr>
          <a:lstStyle/>
          <a:p>
            <a:r>
              <a:rPr lang="en-US" sz="2400" dirty="0" smtClean="0">
                <a:solidFill>
                  <a:srgbClr val="FF0000"/>
                </a:solidFill>
              </a:rPr>
              <a:t>/</a:t>
            </a:r>
            <a:r>
              <a:rPr lang="en-US" sz="2400" dirty="0">
                <a:solidFill>
                  <a:srgbClr val="FF0000"/>
                </a:solidFill>
              </a:rPr>
              <a:t> </a:t>
            </a:r>
            <a:r>
              <a:rPr lang="en-US" sz="2400" dirty="0" err="1">
                <a:solidFill>
                  <a:srgbClr val="FF0000"/>
                </a:solidFill>
              </a:rPr>
              <a:t>ju</a:t>
            </a:r>
            <a:r>
              <a:rPr lang="en-US" sz="2400" dirty="0">
                <a:solidFill>
                  <a:srgbClr val="FF0000"/>
                </a:solidFill>
              </a:rPr>
              <a:t>ː </a:t>
            </a:r>
            <a:r>
              <a:rPr lang="en-US" sz="2400" dirty="0" smtClean="0">
                <a:solidFill>
                  <a:srgbClr val="FF0000"/>
                </a:solidFill>
              </a:rPr>
              <a:t>/</a:t>
            </a:r>
            <a:endParaRPr lang="en-US" sz="2400" dirty="0">
              <a:solidFill>
                <a:srgbClr val="FF0000"/>
              </a:solidFill>
            </a:endParaRPr>
          </a:p>
        </p:txBody>
      </p:sp>
      <p:sp>
        <p:nvSpPr>
          <p:cNvPr id="33" name="TextBox 32"/>
          <p:cNvSpPr txBox="1"/>
          <p:nvPr/>
        </p:nvSpPr>
        <p:spPr>
          <a:xfrm>
            <a:off x="6705600" y="2306786"/>
            <a:ext cx="699230" cy="461665"/>
          </a:xfrm>
          <a:prstGeom prst="rect">
            <a:avLst/>
          </a:prstGeom>
          <a:noFill/>
        </p:spPr>
        <p:txBody>
          <a:bodyPr wrap="none" rtlCol="0">
            <a:spAutoFit/>
          </a:bodyPr>
          <a:lstStyle/>
          <a:p>
            <a:r>
              <a:rPr lang="en-US" sz="2400" dirty="0">
                <a:solidFill>
                  <a:srgbClr val="FF0000"/>
                </a:solidFill>
              </a:rPr>
              <a:t>/ ʌ /</a:t>
            </a:r>
          </a:p>
        </p:txBody>
      </p:sp>
      <p:sp>
        <p:nvSpPr>
          <p:cNvPr id="34" name="TextBox 33"/>
          <p:cNvSpPr txBox="1"/>
          <p:nvPr/>
        </p:nvSpPr>
        <p:spPr>
          <a:xfrm>
            <a:off x="8470951" y="2306786"/>
            <a:ext cx="699230" cy="461665"/>
          </a:xfrm>
          <a:prstGeom prst="rect">
            <a:avLst/>
          </a:prstGeom>
          <a:noFill/>
        </p:spPr>
        <p:txBody>
          <a:bodyPr wrap="none" rtlCol="0">
            <a:spAutoFit/>
          </a:bodyPr>
          <a:lstStyle/>
          <a:p>
            <a:r>
              <a:rPr lang="en-US" sz="2400" dirty="0">
                <a:solidFill>
                  <a:srgbClr val="FF0000"/>
                </a:solidFill>
              </a:rPr>
              <a:t>/ ʌ /</a:t>
            </a:r>
          </a:p>
        </p:txBody>
      </p:sp>
      <p:sp>
        <p:nvSpPr>
          <p:cNvPr id="35" name="TextBox 34"/>
          <p:cNvSpPr txBox="1"/>
          <p:nvPr/>
        </p:nvSpPr>
        <p:spPr>
          <a:xfrm>
            <a:off x="1705002" y="2819400"/>
            <a:ext cx="723275" cy="461665"/>
          </a:xfrm>
          <a:prstGeom prst="rect">
            <a:avLst/>
          </a:prstGeom>
          <a:noFill/>
        </p:spPr>
        <p:txBody>
          <a:bodyPr wrap="none" rtlCol="0">
            <a:spAutoFit/>
          </a:bodyPr>
          <a:lstStyle/>
          <a:p>
            <a:r>
              <a:rPr lang="en-US" sz="2400" dirty="0" smtClean="0">
                <a:solidFill>
                  <a:srgbClr val="FF0000"/>
                </a:solidFill>
              </a:rPr>
              <a:t>/</a:t>
            </a:r>
            <a:r>
              <a:rPr lang="el-GR" sz="2400" dirty="0">
                <a:solidFill>
                  <a:srgbClr val="FF0000"/>
                </a:solidFill>
              </a:rPr>
              <a:t> θ </a:t>
            </a:r>
            <a:r>
              <a:rPr lang="en-US" sz="2400" dirty="0" smtClean="0">
                <a:solidFill>
                  <a:srgbClr val="FF0000"/>
                </a:solidFill>
              </a:rPr>
              <a:t>/</a:t>
            </a:r>
            <a:endParaRPr lang="en-US" sz="2400" dirty="0">
              <a:solidFill>
                <a:srgbClr val="FF0000"/>
              </a:solidFill>
            </a:endParaRPr>
          </a:p>
        </p:txBody>
      </p:sp>
      <p:sp>
        <p:nvSpPr>
          <p:cNvPr id="36" name="TextBox 35"/>
          <p:cNvSpPr txBox="1"/>
          <p:nvPr/>
        </p:nvSpPr>
        <p:spPr>
          <a:xfrm>
            <a:off x="4210362" y="2819400"/>
            <a:ext cx="723275" cy="461665"/>
          </a:xfrm>
          <a:prstGeom prst="rect">
            <a:avLst/>
          </a:prstGeom>
          <a:noFill/>
        </p:spPr>
        <p:txBody>
          <a:bodyPr wrap="none" rtlCol="0">
            <a:spAutoFit/>
          </a:bodyPr>
          <a:lstStyle/>
          <a:p>
            <a:r>
              <a:rPr lang="en-US" sz="2400" dirty="0" smtClean="0">
                <a:solidFill>
                  <a:srgbClr val="FF0000"/>
                </a:solidFill>
              </a:rPr>
              <a:t>/</a:t>
            </a:r>
            <a:r>
              <a:rPr lang="el-GR" sz="2400" dirty="0">
                <a:solidFill>
                  <a:srgbClr val="FF0000"/>
                </a:solidFill>
              </a:rPr>
              <a:t> θ </a:t>
            </a:r>
            <a:r>
              <a:rPr lang="en-US" sz="2400" dirty="0" smtClean="0">
                <a:solidFill>
                  <a:srgbClr val="FF0000"/>
                </a:solidFill>
              </a:rPr>
              <a:t>/</a:t>
            </a:r>
            <a:endParaRPr lang="en-US" sz="2400" dirty="0">
              <a:solidFill>
                <a:srgbClr val="FF0000"/>
              </a:solidFill>
            </a:endParaRPr>
          </a:p>
        </p:txBody>
      </p:sp>
      <p:sp>
        <p:nvSpPr>
          <p:cNvPr id="37" name="TextBox 36"/>
          <p:cNvSpPr txBox="1"/>
          <p:nvPr/>
        </p:nvSpPr>
        <p:spPr>
          <a:xfrm>
            <a:off x="6705600" y="2814935"/>
            <a:ext cx="721672" cy="461665"/>
          </a:xfrm>
          <a:prstGeom prst="rect">
            <a:avLst/>
          </a:prstGeom>
          <a:noFill/>
        </p:spPr>
        <p:txBody>
          <a:bodyPr wrap="none" rtlCol="0">
            <a:spAutoFit/>
          </a:bodyPr>
          <a:lstStyle/>
          <a:p>
            <a:r>
              <a:rPr lang="en-US" sz="2400" dirty="0" smtClean="0">
                <a:solidFill>
                  <a:srgbClr val="FF0000"/>
                </a:solidFill>
              </a:rPr>
              <a:t>/</a:t>
            </a:r>
            <a:r>
              <a:rPr lang="el-GR" sz="2400" dirty="0">
                <a:solidFill>
                  <a:srgbClr val="FF0000"/>
                </a:solidFill>
              </a:rPr>
              <a:t> </a:t>
            </a:r>
            <a:r>
              <a:rPr lang="en-US" sz="2400" dirty="0">
                <a:solidFill>
                  <a:srgbClr val="FF0000"/>
                </a:solidFill>
              </a:rPr>
              <a:t>ð</a:t>
            </a:r>
            <a:r>
              <a:rPr lang="el-GR" sz="2400" dirty="0" smtClean="0">
                <a:solidFill>
                  <a:srgbClr val="FF0000"/>
                </a:solidFill>
              </a:rPr>
              <a:t> </a:t>
            </a:r>
            <a:r>
              <a:rPr lang="en-US" sz="2400" dirty="0" smtClean="0">
                <a:solidFill>
                  <a:srgbClr val="FF0000"/>
                </a:solidFill>
              </a:rPr>
              <a:t>/</a:t>
            </a:r>
            <a:endParaRPr lang="en-US" sz="2400" dirty="0">
              <a:solidFill>
                <a:srgbClr val="FF0000"/>
              </a:solidFill>
            </a:endParaRPr>
          </a:p>
        </p:txBody>
      </p:sp>
      <p:sp>
        <p:nvSpPr>
          <p:cNvPr id="38" name="TextBox 37"/>
          <p:cNvSpPr txBox="1"/>
          <p:nvPr/>
        </p:nvSpPr>
        <p:spPr>
          <a:xfrm>
            <a:off x="8534400" y="2819400"/>
            <a:ext cx="723275" cy="461665"/>
          </a:xfrm>
          <a:prstGeom prst="rect">
            <a:avLst/>
          </a:prstGeom>
          <a:noFill/>
        </p:spPr>
        <p:txBody>
          <a:bodyPr wrap="none" rtlCol="0">
            <a:spAutoFit/>
          </a:bodyPr>
          <a:lstStyle/>
          <a:p>
            <a:r>
              <a:rPr lang="en-US" sz="2400" dirty="0" smtClean="0">
                <a:solidFill>
                  <a:srgbClr val="FF0000"/>
                </a:solidFill>
              </a:rPr>
              <a:t>/</a:t>
            </a:r>
            <a:r>
              <a:rPr lang="el-GR" sz="2400" dirty="0">
                <a:solidFill>
                  <a:srgbClr val="FF0000"/>
                </a:solidFill>
              </a:rPr>
              <a:t> θ </a:t>
            </a:r>
            <a:r>
              <a:rPr lang="en-US" sz="2400" dirty="0" smtClean="0">
                <a:solidFill>
                  <a:srgbClr val="FF0000"/>
                </a:solidFill>
              </a:rPr>
              <a:t>/</a:t>
            </a:r>
            <a:endParaRPr lang="en-US" sz="2400" dirty="0">
              <a:solidFill>
                <a:srgbClr val="FF0000"/>
              </a:solidFill>
            </a:endParaRPr>
          </a:p>
        </p:txBody>
      </p:sp>
      <p:sp>
        <p:nvSpPr>
          <p:cNvPr id="39" name="TextBox 38"/>
          <p:cNvSpPr txBox="1"/>
          <p:nvPr/>
        </p:nvSpPr>
        <p:spPr>
          <a:xfrm>
            <a:off x="1458780" y="3290860"/>
            <a:ext cx="721672" cy="461665"/>
          </a:xfrm>
          <a:prstGeom prst="rect">
            <a:avLst/>
          </a:prstGeom>
          <a:noFill/>
        </p:spPr>
        <p:txBody>
          <a:bodyPr wrap="none" rtlCol="0">
            <a:spAutoFit/>
          </a:bodyPr>
          <a:lstStyle/>
          <a:p>
            <a:r>
              <a:rPr lang="en-US" sz="2400" dirty="0" smtClean="0">
                <a:solidFill>
                  <a:srgbClr val="FF0000"/>
                </a:solidFill>
              </a:rPr>
              <a:t>/</a:t>
            </a:r>
            <a:r>
              <a:rPr lang="en-US" sz="2400" dirty="0"/>
              <a:t> </a:t>
            </a:r>
            <a:r>
              <a:rPr lang="en-US" sz="2400" dirty="0">
                <a:solidFill>
                  <a:srgbClr val="FF0000"/>
                </a:solidFill>
              </a:rPr>
              <a:t>ð</a:t>
            </a:r>
            <a:r>
              <a:rPr lang="en-US" sz="2400" dirty="0"/>
              <a:t> </a:t>
            </a:r>
            <a:r>
              <a:rPr lang="en-US" sz="2400" dirty="0" smtClean="0">
                <a:solidFill>
                  <a:srgbClr val="FF0000"/>
                </a:solidFill>
              </a:rPr>
              <a:t>/</a:t>
            </a:r>
            <a:endParaRPr lang="en-US" sz="2400" dirty="0">
              <a:solidFill>
                <a:srgbClr val="FF0000"/>
              </a:solidFill>
            </a:endParaRPr>
          </a:p>
        </p:txBody>
      </p:sp>
      <p:sp>
        <p:nvSpPr>
          <p:cNvPr id="40" name="TextBox 39"/>
          <p:cNvSpPr txBox="1"/>
          <p:nvPr/>
        </p:nvSpPr>
        <p:spPr>
          <a:xfrm>
            <a:off x="4307527" y="3290860"/>
            <a:ext cx="723275" cy="461665"/>
          </a:xfrm>
          <a:prstGeom prst="rect">
            <a:avLst/>
          </a:prstGeom>
          <a:noFill/>
        </p:spPr>
        <p:txBody>
          <a:bodyPr wrap="none" rtlCol="0">
            <a:spAutoFit/>
          </a:bodyPr>
          <a:lstStyle/>
          <a:p>
            <a:r>
              <a:rPr lang="en-US" sz="2400" dirty="0" smtClean="0">
                <a:solidFill>
                  <a:srgbClr val="FF0000"/>
                </a:solidFill>
              </a:rPr>
              <a:t>/</a:t>
            </a:r>
            <a:r>
              <a:rPr lang="el-GR" sz="2400" dirty="0">
                <a:solidFill>
                  <a:srgbClr val="FF0000"/>
                </a:solidFill>
              </a:rPr>
              <a:t> θ </a:t>
            </a:r>
            <a:r>
              <a:rPr lang="en-US" sz="2400" dirty="0" smtClean="0">
                <a:solidFill>
                  <a:srgbClr val="FF0000"/>
                </a:solidFill>
              </a:rPr>
              <a:t>/</a:t>
            </a:r>
            <a:endParaRPr lang="en-US" sz="2400" dirty="0">
              <a:solidFill>
                <a:srgbClr val="FF0000"/>
              </a:solidFill>
            </a:endParaRPr>
          </a:p>
        </p:txBody>
      </p:sp>
      <p:sp>
        <p:nvSpPr>
          <p:cNvPr id="41" name="TextBox 40"/>
          <p:cNvSpPr txBox="1"/>
          <p:nvPr/>
        </p:nvSpPr>
        <p:spPr>
          <a:xfrm>
            <a:off x="6669727" y="3290860"/>
            <a:ext cx="721672" cy="461665"/>
          </a:xfrm>
          <a:prstGeom prst="rect">
            <a:avLst/>
          </a:prstGeom>
          <a:noFill/>
        </p:spPr>
        <p:txBody>
          <a:bodyPr wrap="none" rtlCol="0">
            <a:spAutoFit/>
          </a:bodyPr>
          <a:lstStyle/>
          <a:p>
            <a:r>
              <a:rPr lang="en-US" sz="2400" dirty="0">
                <a:solidFill>
                  <a:srgbClr val="FF0000"/>
                </a:solidFill>
              </a:rPr>
              <a:t>/ ð /</a:t>
            </a:r>
          </a:p>
        </p:txBody>
      </p:sp>
      <p:sp>
        <p:nvSpPr>
          <p:cNvPr id="42" name="TextBox 41"/>
          <p:cNvSpPr txBox="1"/>
          <p:nvPr/>
        </p:nvSpPr>
        <p:spPr>
          <a:xfrm>
            <a:off x="8288178" y="3290860"/>
            <a:ext cx="721672" cy="461665"/>
          </a:xfrm>
          <a:prstGeom prst="rect">
            <a:avLst/>
          </a:prstGeom>
          <a:noFill/>
        </p:spPr>
        <p:txBody>
          <a:bodyPr wrap="none" rtlCol="0">
            <a:spAutoFit/>
          </a:bodyPr>
          <a:lstStyle/>
          <a:p>
            <a:r>
              <a:rPr lang="en-US" sz="2400" dirty="0">
                <a:solidFill>
                  <a:srgbClr val="FF0000"/>
                </a:solidFill>
              </a:rPr>
              <a:t>/ ð /</a:t>
            </a:r>
          </a:p>
        </p:txBody>
      </p:sp>
      <p:sp>
        <p:nvSpPr>
          <p:cNvPr id="12" name="Oval 11"/>
          <p:cNvSpPr/>
          <p:nvPr/>
        </p:nvSpPr>
        <p:spPr>
          <a:xfrm>
            <a:off x="1041689" y="4191892"/>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3" name="Oval 42"/>
          <p:cNvSpPr/>
          <p:nvPr/>
        </p:nvSpPr>
        <p:spPr>
          <a:xfrm>
            <a:off x="3768869" y="4197533"/>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4" name="Oval 43"/>
          <p:cNvSpPr/>
          <p:nvPr/>
        </p:nvSpPr>
        <p:spPr>
          <a:xfrm>
            <a:off x="5557404" y="4191892"/>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5" name="Oval 44"/>
          <p:cNvSpPr/>
          <p:nvPr/>
        </p:nvSpPr>
        <p:spPr>
          <a:xfrm>
            <a:off x="7445953" y="4203175"/>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6" name="Oval 45"/>
          <p:cNvSpPr/>
          <p:nvPr/>
        </p:nvSpPr>
        <p:spPr>
          <a:xfrm>
            <a:off x="1092344" y="4682442"/>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7" name="Oval 46"/>
          <p:cNvSpPr/>
          <p:nvPr/>
        </p:nvSpPr>
        <p:spPr>
          <a:xfrm>
            <a:off x="3456274" y="4693725"/>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8" name="Oval 47"/>
          <p:cNvSpPr/>
          <p:nvPr/>
        </p:nvSpPr>
        <p:spPr>
          <a:xfrm>
            <a:off x="5183331" y="4696794"/>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9" name="Oval 48"/>
          <p:cNvSpPr/>
          <p:nvPr/>
        </p:nvSpPr>
        <p:spPr>
          <a:xfrm>
            <a:off x="7691004" y="4682442"/>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0" name="Oval 49"/>
          <p:cNvSpPr/>
          <p:nvPr/>
        </p:nvSpPr>
        <p:spPr>
          <a:xfrm>
            <a:off x="1037791" y="5195538"/>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1" name="Oval 50"/>
          <p:cNvSpPr/>
          <p:nvPr/>
        </p:nvSpPr>
        <p:spPr>
          <a:xfrm>
            <a:off x="3718213" y="5201179"/>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2" name="Oval 51"/>
          <p:cNvSpPr/>
          <p:nvPr/>
        </p:nvSpPr>
        <p:spPr>
          <a:xfrm>
            <a:off x="5802455" y="5159117"/>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3" name="Oval 52"/>
          <p:cNvSpPr/>
          <p:nvPr/>
        </p:nvSpPr>
        <p:spPr>
          <a:xfrm>
            <a:off x="8001000" y="5193837"/>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4" name="Oval 53"/>
          <p:cNvSpPr/>
          <p:nvPr/>
        </p:nvSpPr>
        <p:spPr>
          <a:xfrm>
            <a:off x="825644" y="5719334"/>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5" name="Oval 54"/>
          <p:cNvSpPr/>
          <p:nvPr/>
        </p:nvSpPr>
        <p:spPr>
          <a:xfrm>
            <a:off x="3552824" y="5724975"/>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6" name="Oval 55"/>
          <p:cNvSpPr/>
          <p:nvPr/>
        </p:nvSpPr>
        <p:spPr>
          <a:xfrm>
            <a:off x="5233986" y="5715357"/>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7" name="Oval 56"/>
          <p:cNvSpPr/>
          <p:nvPr/>
        </p:nvSpPr>
        <p:spPr>
          <a:xfrm>
            <a:off x="7489681" y="5689924"/>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8" name="Oval 57"/>
          <p:cNvSpPr/>
          <p:nvPr/>
        </p:nvSpPr>
        <p:spPr>
          <a:xfrm>
            <a:off x="915697" y="6276821"/>
            <a:ext cx="74903" cy="20017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9" name="Oval 58"/>
          <p:cNvSpPr/>
          <p:nvPr/>
        </p:nvSpPr>
        <p:spPr>
          <a:xfrm>
            <a:off x="3207327" y="6265144"/>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0" name="Oval 59"/>
          <p:cNvSpPr/>
          <p:nvPr/>
        </p:nvSpPr>
        <p:spPr>
          <a:xfrm>
            <a:off x="5233985" y="6259503"/>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1" name="Oval 60"/>
          <p:cNvSpPr/>
          <p:nvPr/>
        </p:nvSpPr>
        <p:spPr>
          <a:xfrm>
            <a:off x="7793551" y="6248400"/>
            <a:ext cx="101311"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9376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500"/>
                                        <p:tgtEl>
                                          <p:spTgt spid="2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500"/>
                                        <p:tgtEl>
                                          <p:spTgt spid="2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500"/>
                                        <p:tgtEl>
                                          <p:spTgt spid="3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fade">
                                      <p:cBhvr>
                                        <p:cTn id="45" dur="500"/>
                                        <p:tgtEl>
                                          <p:spTgt spid="3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fade">
                                      <p:cBhvr>
                                        <p:cTn id="48" dur="500"/>
                                        <p:tgtEl>
                                          <p:spTgt spid="3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fade">
                                      <p:cBhvr>
                                        <p:cTn id="51" dur="500"/>
                                        <p:tgtEl>
                                          <p:spTgt spid="3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fade">
                                      <p:cBhvr>
                                        <p:cTn id="54" dur="500"/>
                                        <p:tgtEl>
                                          <p:spTgt spid="34"/>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500"/>
                                        <p:tgtEl>
                                          <p:spTgt spid="13"/>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fade">
                                      <p:cBhvr>
                                        <p:cTn id="64" dur="500"/>
                                        <p:tgtEl>
                                          <p:spTgt spid="35"/>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6"/>
                                        </p:tgtEl>
                                        <p:attrNameLst>
                                          <p:attrName>style.visibility</p:attrName>
                                        </p:attrNameLst>
                                      </p:cBhvr>
                                      <p:to>
                                        <p:strVal val="visible"/>
                                      </p:to>
                                    </p:set>
                                    <p:animEffect transition="in" filter="fade">
                                      <p:cBhvr>
                                        <p:cTn id="67" dur="500"/>
                                        <p:tgtEl>
                                          <p:spTgt spid="36"/>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7"/>
                                        </p:tgtEl>
                                        <p:attrNameLst>
                                          <p:attrName>style.visibility</p:attrName>
                                        </p:attrNameLst>
                                      </p:cBhvr>
                                      <p:to>
                                        <p:strVal val="visible"/>
                                      </p:to>
                                    </p:set>
                                    <p:animEffect transition="in" filter="fade">
                                      <p:cBhvr>
                                        <p:cTn id="70" dur="500"/>
                                        <p:tgtEl>
                                          <p:spTgt spid="37"/>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fade">
                                      <p:cBhvr>
                                        <p:cTn id="73" dur="500"/>
                                        <p:tgtEl>
                                          <p:spTgt spid="38"/>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500"/>
                                        <p:tgtEl>
                                          <p:spTgt spid="14"/>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39"/>
                                        </p:tgtEl>
                                        <p:attrNameLst>
                                          <p:attrName>style.visibility</p:attrName>
                                        </p:attrNameLst>
                                      </p:cBhvr>
                                      <p:to>
                                        <p:strVal val="visible"/>
                                      </p:to>
                                    </p:set>
                                    <p:animEffect transition="in" filter="fade">
                                      <p:cBhvr>
                                        <p:cTn id="83" dur="500"/>
                                        <p:tgtEl>
                                          <p:spTgt spid="39"/>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40"/>
                                        </p:tgtEl>
                                        <p:attrNameLst>
                                          <p:attrName>style.visibility</p:attrName>
                                        </p:attrNameLst>
                                      </p:cBhvr>
                                      <p:to>
                                        <p:strVal val="visible"/>
                                      </p:to>
                                    </p:set>
                                    <p:animEffect transition="in" filter="fade">
                                      <p:cBhvr>
                                        <p:cTn id="86" dur="500"/>
                                        <p:tgtEl>
                                          <p:spTgt spid="40"/>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41"/>
                                        </p:tgtEl>
                                        <p:attrNameLst>
                                          <p:attrName>style.visibility</p:attrName>
                                        </p:attrNameLst>
                                      </p:cBhvr>
                                      <p:to>
                                        <p:strVal val="visible"/>
                                      </p:to>
                                    </p:set>
                                    <p:animEffect transition="in" filter="fade">
                                      <p:cBhvr>
                                        <p:cTn id="89" dur="500"/>
                                        <p:tgtEl>
                                          <p:spTgt spid="41"/>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42"/>
                                        </p:tgtEl>
                                        <p:attrNameLst>
                                          <p:attrName>style.visibility</p:attrName>
                                        </p:attrNameLst>
                                      </p:cBhvr>
                                      <p:to>
                                        <p:strVal val="visible"/>
                                      </p:to>
                                    </p:set>
                                    <p:animEffect transition="in" filter="fade">
                                      <p:cBhvr>
                                        <p:cTn id="92" dur="500"/>
                                        <p:tgtEl>
                                          <p:spTgt spid="42"/>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7"/>
                                        </p:tgtEl>
                                        <p:attrNameLst>
                                          <p:attrName>style.visibility</p:attrName>
                                        </p:attrNameLst>
                                      </p:cBhvr>
                                      <p:to>
                                        <p:strVal val="visible"/>
                                      </p:to>
                                    </p:set>
                                    <p:animEffect transition="in" filter="fade">
                                      <p:cBhvr>
                                        <p:cTn id="97" dur="500"/>
                                        <p:tgtEl>
                                          <p:spTgt spid="17"/>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12"/>
                                        </p:tgtEl>
                                        <p:attrNameLst>
                                          <p:attrName>style.visibility</p:attrName>
                                        </p:attrNameLst>
                                      </p:cBhvr>
                                      <p:to>
                                        <p:strVal val="visible"/>
                                      </p:to>
                                    </p:set>
                                    <p:animEffect transition="in" filter="fade">
                                      <p:cBhvr>
                                        <p:cTn id="102" dur="500"/>
                                        <p:tgtEl>
                                          <p:spTgt spid="12"/>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43"/>
                                        </p:tgtEl>
                                        <p:attrNameLst>
                                          <p:attrName>style.visibility</p:attrName>
                                        </p:attrNameLst>
                                      </p:cBhvr>
                                      <p:to>
                                        <p:strVal val="visible"/>
                                      </p:to>
                                    </p:set>
                                    <p:animEffect transition="in" filter="fade">
                                      <p:cBhvr>
                                        <p:cTn id="107" dur="500"/>
                                        <p:tgtEl>
                                          <p:spTgt spid="43"/>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44"/>
                                        </p:tgtEl>
                                        <p:attrNameLst>
                                          <p:attrName>style.visibility</p:attrName>
                                        </p:attrNameLst>
                                      </p:cBhvr>
                                      <p:to>
                                        <p:strVal val="visible"/>
                                      </p:to>
                                    </p:set>
                                    <p:animEffect transition="in" filter="fade">
                                      <p:cBhvr>
                                        <p:cTn id="112" dur="500"/>
                                        <p:tgtEl>
                                          <p:spTgt spid="44"/>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45"/>
                                        </p:tgtEl>
                                        <p:attrNameLst>
                                          <p:attrName>style.visibility</p:attrName>
                                        </p:attrNameLst>
                                      </p:cBhvr>
                                      <p:to>
                                        <p:strVal val="visible"/>
                                      </p:to>
                                    </p:set>
                                    <p:animEffect transition="in" filter="fade">
                                      <p:cBhvr>
                                        <p:cTn id="117" dur="500"/>
                                        <p:tgtEl>
                                          <p:spTgt spid="45"/>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18"/>
                                        </p:tgtEl>
                                        <p:attrNameLst>
                                          <p:attrName>style.visibility</p:attrName>
                                        </p:attrNameLst>
                                      </p:cBhvr>
                                      <p:to>
                                        <p:strVal val="visible"/>
                                      </p:to>
                                    </p:set>
                                    <p:animEffect transition="in" filter="fade">
                                      <p:cBhvr>
                                        <p:cTn id="122" dur="500"/>
                                        <p:tgtEl>
                                          <p:spTgt spid="18"/>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46"/>
                                        </p:tgtEl>
                                        <p:attrNameLst>
                                          <p:attrName>style.visibility</p:attrName>
                                        </p:attrNameLst>
                                      </p:cBhvr>
                                      <p:to>
                                        <p:strVal val="visible"/>
                                      </p:to>
                                    </p:set>
                                    <p:animEffect transition="in" filter="fade">
                                      <p:cBhvr>
                                        <p:cTn id="127" dur="500"/>
                                        <p:tgtEl>
                                          <p:spTgt spid="46"/>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47"/>
                                        </p:tgtEl>
                                        <p:attrNameLst>
                                          <p:attrName>style.visibility</p:attrName>
                                        </p:attrNameLst>
                                      </p:cBhvr>
                                      <p:to>
                                        <p:strVal val="visible"/>
                                      </p:to>
                                    </p:set>
                                    <p:animEffect transition="in" filter="fade">
                                      <p:cBhvr>
                                        <p:cTn id="132" dur="500"/>
                                        <p:tgtEl>
                                          <p:spTgt spid="47"/>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48"/>
                                        </p:tgtEl>
                                        <p:attrNameLst>
                                          <p:attrName>style.visibility</p:attrName>
                                        </p:attrNameLst>
                                      </p:cBhvr>
                                      <p:to>
                                        <p:strVal val="visible"/>
                                      </p:to>
                                    </p:set>
                                    <p:animEffect transition="in" filter="fade">
                                      <p:cBhvr>
                                        <p:cTn id="137" dur="500"/>
                                        <p:tgtEl>
                                          <p:spTgt spid="48"/>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49"/>
                                        </p:tgtEl>
                                        <p:attrNameLst>
                                          <p:attrName>style.visibility</p:attrName>
                                        </p:attrNameLst>
                                      </p:cBhvr>
                                      <p:to>
                                        <p:strVal val="visible"/>
                                      </p:to>
                                    </p:set>
                                    <p:animEffect transition="in" filter="fade">
                                      <p:cBhvr>
                                        <p:cTn id="142" dur="500"/>
                                        <p:tgtEl>
                                          <p:spTgt spid="49"/>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19"/>
                                        </p:tgtEl>
                                        <p:attrNameLst>
                                          <p:attrName>style.visibility</p:attrName>
                                        </p:attrNameLst>
                                      </p:cBhvr>
                                      <p:to>
                                        <p:strVal val="visible"/>
                                      </p:to>
                                    </p:set>
                                    <p:animEffect transition="in" filter="fade">
                                      <p:cBhvr>
                                        <p:cTn id="147" dur="500"/>
                                        <p:tgtEl>
                                          <p:spTgt spid="19"/>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50"/>
                                        </p:tgtEl>
                                        <p:attrNameLst>
                                          <p:attrName>style.visibility</p:attrName>
                                        </p:attrNameLst>
                                      </p:cBhvr>
                                      <p:to>
                                        <p:strVal val="visible"/>
                                      </p:to>
                                    </p:set>
                                    <p:animEffect transition="in" filter="fade">
                                      <p:cBhvr>
                                        <p:cTn id="152" dur="500"/>
                                        <p:tgtEl>
                                          <p:spTgt spid="50"/>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51"/>
                                        </p:tgtEl>
                                        <p:attrNameLst>
                                          <p:attrName>style.visibility</p:attrName>
                                        </p:attrNameLst>
                                      </p:cBhvr>
                                      <p:to>
                                        <p:strVal val="visible"/>
                                      </p:to>
                                    </p:set>
                                    <p:animEffect transition="in" filter="fade">
                                      <p:cBhvr>
                                        <p:cTn id="157" dur="500"/>
                                        <p:tgtEl>
                                          <p:spTgt spid="51"/>
                                        </p:tgtEl>
                                      </p:cBhvr>
                                    </p:animEffect>
                                  </p:childTnLst>
                                </p:cTn>
                              </p:par>
                            </p:childTnLst>
                          </p:cTn>
                        </p:par>
                      </p:childTnLst>
                    </p:cTn>
                  </p:par>
                  <p:par>
                    <p:cTn id="158" fill="hold">
                      <p:stCondLst>
                        <p:cond delay="indefinite"/>
                      </p:stCondLst>
                      <p:childTnLst>
                        <p:par>
                          <p:cTn id="159" fill="hold">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52"/>
                                        </p:tgtEl>
                                        <p:attrNameLst>
                                          <p:attrName>style.visibility</p:attrName>
                                        </p:attrNameLst>
                                      </p:cBhvr>
                                      <p:to>
                                        <p:strVal val="visible"/>
                                      </p:to>
                                    </p:set>
                                    <p:animEffect transition="in" filter="fade">
                                      <p:cBhvr>
                                        <p:cTn id="162" dur="500"/>
                                        <p:tgtEl>
                                          <p:spTgt spid="52"/>
                                        </p:tgtEl>
                                      </p:cBhvr>
                                    </p:animEffect>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53"/>
                                        </p:tgtEl>
                                        <p:attrNameLst>
                                          <p:attrName>style.visibility</p:attrName>
                                        </p:attrNameLst>
                                      </p:cBhvr>
                                      <p:to>
                                        <p:strVal val="visible"/>
                                      </p:to>
                                    </p:set>
                                    <p:animEffect transition="in" filter="fade">
                                      <p:cBhvr>
                                        <p:cTn id="167" dur="500"/>
                                        <p:tgtEl>
                                          <p:spTgt spid="53"/>
                                        </p:tgtEl>
                                      </p:cBhvr>
                                    </p:animEffect>
                                  </p:childTnLst>
                                </p:cTn>
                              </p:par>
                            </p:childTnLst>
                          </p:cTn>
                        </p:par>
                      </p:childTnLst>
                    </p:cTn>
                  </p:par>
                  <p:par>
                    <p:cTn id="168" fill="hold">
                      <p:stCondLst>
                        <p:cond delay="indefinite"/>
                      </p:stCondLst>
                      <p:childTnLst>
                        <p:par>
                          <p:cTn id="169" fill="hold">
                            <p:stCondLst>
                              <p:cond delay="0"/>
                            </p:stCondLst>
                            <p:childTnLst>
                              <p:par>
                                <p:cTn id="170" presetID="10" presetClass="entr" presetSubtype="0" fill="hold" grpId="0" nodeType="clickEffect">
                                  <p:stCondLst>
                                    <p:cond delay="0"/>
                                  </p:stCondLst>
                                  <p:childTnLst>
                                    <p:set>
                                      <p:cBhvr>
                                        <p:cTn id="171" dur="1" fill="hold">
                                          <p:stCondLst>
                                            <p:cond delay="0"/>
                                          </p:stCondLst>
                                        </p:cTn>
                                        <p:tgtEl>
                                          <p:spTgt spid="20"/>
                                        </p:tgtEl>
                                        <p:attrNameLst>
                                          <p:attrName>style.visibility</p:attrName>
                                        </p:attrNameLst>
                                      </p:cBhvr>
                                      <p:to>
                                        <p:strVal val="visible"/>
                                      </p:to>
                                    </p:set>
                                    <p:animEffect transition="in" filter="fade">
                                      <p:cBhvr>
                                        <p:cTn id="172" dur="500"/>
                                        <p:tgtEl>
                                          <p:spTgt spid="20"/>
                                        </p:tgtEl>
                                      </p:cBhvr>
                                    </p:animEffect>
                                  </p:childTnLst>
                                </p:cTn>
                              </p:par>
                            </p:childTnLst>
                          </p:cTn>
                        </p:par>
                      </p:childTnLst>
                    </p:cTn>
                  </p:par>
                  <p:par>
                    <p:cTn id="173" fill="hold">
                      <p:stCondLst>
                        <p:cond delay="indefinite"/>
                      </p:stCondLst>
                      <p:childTnLst>
                        <p:par>
                          <p:cTn id="174" fill="hold">
                            <p:stCondLst>
                              <p:cond delay="0"/>
                            </p:stCondLst>
                            <p:childTnLst>
                              <p:par>
                                <p:cTn id="175" presetID="10" presetClass="entr" presetSubtype="0" fill="hold" grpId="0" nodeType="clickEffect">
                                  <p:stCondLst>
                                    <p:cond delay="0"/>
                                  </p:stCondLst>
                                  <p:childTnLst>
                                    <p:set>
                                      <p:cBhvr>
                                        <p:cTn id="176" dur="1" fill="hold">
                                          <p:stCondLst>
                                            <p:cond delay="0"/>
                                          </p:stCondLst>
                                        </p:cTn>
                                        <p:tgtEl>
                                          <p:spTgt spid="54"/>
                                        </p:tgtEl>
                                        <p:attrNameLst>
                                          <p:attrName>style.visibility</p:attrName>
                                        </p:attrNameLst>
                                      </p:cBhvr>
                                      <p:to>
                                        <p:strVal val="visible"/>
                                      </p:to>
                                    </p:set>
                                    <p:animEffect transition="in" filter="fade">
                                      <p:cBhvr>
                                        <p:cTn id="177" dur="500"/>
                                        <p:tgtEl>
                                          <p:spTgt spid="54"/>
                                        </p:tgtEl>
                                      </p:cBhvr>
                                    </p:animEffect>
                                  </p:childTnLst>
                                </p:cTn>
                              </p:par>
                            </p:childTnLst>
                          </p:cTn>
                        </p:par>
                      </p:childTnLst>
                    </p:cTn>
                  </p:par>
                  <p:par>
                    <p:cTn id="178" fill="hold">
                      <p:stCondLst>
                        <p:cond delay="indefinite"/>
                      </p:stCondLst>
                      <p:childTnLst>
                        <p:par>
                          <p:cTn id="179" fill="hold">
                            <p:stCondLst>
                              <p:cond delay="0"/>
                            </p:stCondLst>
                            <p:childTnLst>
                              <p:par>
                                <p:cTn id="180" presetID="10" presetClass="entr" presetSubtype="0" fill="hold" grpId="0" nodeType="clickEffect">
                                  <p:stCondLst>
                                    <p:cond delay="0"/>
                                  </p:stCondLst>
                                  <p:childTnLst>
                                    <p:set>
                                      <p:cBhvr>
                                        <p:cTn id="181" dur="1" fill="hold">
                                          <p:stCondLst>
                                            <p:cond delay="0"/>
                                          </p:stCondLst>
                                        </p:cTn>
                                        <p:tgtEl>
                                          <p:spTgt spid="55"/>
                                        </p:tgtEl>
                                        <p:attrNameLst>
                                          <p:attrName>style.visibility</p:attrName>
                                        </p:attrNameLst>
                                      </p:cBhvr>
                                      <p:to>
                                        <p:strVal val="visible"/>
                                      </p:to>
                                    </p:set>
                                    <p:animEffect transition="in" filter="fade">
                                      <p:cBhvr>
                                        <p:cTn id="182" dur="500"/>
                                        <p:tgtEl>
                                          <p:spTgt spid="55"/>
                                        </p:tgtEl>
                                      </p:cBhvr>
                                    </p:animEffect>
                                  </p:childTnLst>
                                </p:cTn>
                              </p:par>
                            </p:childTnLst>
                          </p:cTn>
                        </p:par>
                      </p:childTnLst>
                    </p:cTn>
                  </p:par>
                  <p:par>
                    <p:cTn id="183" fill="hold">
                      <p:stCondLst>
                        <p:cond delay="indefinite"/>
                      </p:stCondLst>
                      <p:childTnLst>
                        <p:par>
                          <p:cTn id="184" fill="hold">
                            <p:stCondLst>
                              <p:cond delay="0"/>
                            </p:stCondLst>
                            <p:childTnLst>
                              <p:par>
                                <p:cTn id="185" presetID="10" presetClass="entr" presetSubtype="0" fill="hold" grpId="0" nodeType="clickEffect">
                                  <p:stCondLst>
                                    <p:cond delay="0"/>
                                  </p:stCondLst>
                                  <p:childTnLst>
                                    <p:set>
                                      <p:cBhvr>
                                        <p:cTn id="186" dur="1" fill="hold">
                                          <p:stCondLst>
                                            <p:cond delay="0"/>
                                          </p:stCondLst>
                                        </p:cTn>
                                        <p:tgtEl>
                                          <p:spTgt spid="56"/>
                                        </p:tgtEl>
                                        <p:attrNameLst>
                                          <p:attrName>style.visibility</p:attrName>
                                        </p:attrNameLst>
                                      </p:cBhvr>
                                      <p:to>
                                        <p:strVal val="visible"/>
                                      </p:to>
                                    </p:set>
                                    <p:animEffect transition="in" filter="fade">
                                      <p:cBhvr>
                                        <p:cTn id="187" dur="500"/>
                                        <p:tgtEl>
                                          <p:spTgt spid="56"/>
                                        </p:tgtEl>
                                      </p:cBhvr>
                                    </p:animEffect>
                                  </p:childTnLst>
                                </p:cTn>
                              </p:par>
                            </p:childTnLst>
                          </p:cTn>
                        </p:par>
                      </p:childTnLst>
                    </p:cTn>
                  </p:par>
                  <p:par>
                    <p:cTn id="188" fill="hold">
                      <p:stCondLst>
                        <p:cond delay="indefinite"/>
                      </p:stCondLst>
                      <p:childTnLst>
                        <p:par>
                          <p:cTn id="189" fill="hold">
                            <p:stCondLst>
                              <p:cond delay="0"/>
                            </p:stCondLst>
                            <p:childTnLst>
                              <p:par>
                                <p:cTn id="190" presetID="10" presetClass="entr" presetSubtype="0" fill="hold" grpId="0" nodeType="clickEffect">
                                  <p:stCondLst>
                                    <p:cond delay="0"/>
                                  </p:stCondLst>
                                  <p:childTnLst>
                                    <p:set>
                                      <p:cBhvr>
                                        <p:cTn id="191" dur="1" fill="hold">
                                          <p:stCondLst>
                                            <p:cond delay="0"/>
                                          </p:stCondLst>
                                        </p:cTn>
                                        <p:tgtEl>
                                          <p:spTgt spid="57"/>
                                        </p:tgtEl>
                                        <p:attrNameLst>
                                          <p:attrName>style.visibility</p:attrName>
                                        </p:attrNameLst>
                                      </p:cBhvr>
                                      <p:to>
                                        <p:strVal val="visible"/>
                                      </p:to>
                                    </p:set>
                                    <p:animEffect transition="in" filter="fade">
                                      <p:cBhvr>
                                        <p:cTn id="192" dur="500"/>
                                        <p:tgtEl>
                                          <p:spTgt spid="57"/>
                                        </p:tgtEl>
                                      </p:cBhvr>
                                    </p:animEffect>
                                  </p:childTnLst>
                                </p:cTn>
                              </p:par>
                            </p:childTnLst>
                          </p:cTn>
                        </p:par>
                      </p:childTnLst>
                    </p:cTn>
                  </p:par>
                  <p:par>
                    <p:cTn id="193" fill="hold">
                      <p:stCondLst>
                        <p:cond delay="indefinite"/>
                      </p:stCondLst>
                      <p:childTnLst>
                        <p:par>
                          <p:cTn id="194" fill="hold">
                            <p:stCondLst>
                              <p:cond delay="0"/>
                            </p:stCondLst>
                            <p:childTnLst>
                              <p:par>
                                <p:cTn id="195" presetID="10" presetClass="entr" presetSubtype="0" fill="hold" grpId="0" nodeType="clickEffect">
                                  <p:stCondLst>
                                    <p:cond delay="0"/>
                                  </p:stCondLst>
                                  <p:childTnLst>
                                    <p:set>
                                      <p:cBhvr>
                                        <p:cTn id="196" dur="1" fill="hold">
                                          <p:stCondLst>
                                            <p:cond delay="0"/>
                                          </p:stCondLst>
                                        </p:cTn>
                                        <p:tgtEl>
                                          <p:spTgt spid="21"/>
                                        </p:tgtEl>
                                        <p:attrNameLst>
                                          <p:attrName>style.visibility</p:attrName>
                                        </p:attrNameLst>
                                      </p:cBhvr>
                                      <p:to>
                                        <p:strVal val="visible"/>
                                      </p:to>
                                    </p:set>
                                    <p:animEffect transition="in" filter="fade">
                                      <p:cBhvr>
                                        <p:cTn id="197" dur="500"/>
                                        <p:tgtEl>
                                          <p:spTgt spid="21"/>
                                        </p:tgtEl>
                                      </p:cBhvr>
                                    </p:animEffect>
                                  </p:childTnLst>
                                </p:cTn>
                              </p:par>
                            </p:childTnLst>
                          </p:cTn>
                        </p:par>
                      </p:childTnLst>
                    </p:cTn>
                  </p:par>
                  <p:par>
                    <p:cTn id="198" fill="hold">
                      <p:stCondLst>
                        <p:cond delay="indefinite"/>
                      </p:stCondLst>
                      <p:childTnLst>
                        <p:par>
                          <p:cTn id="199" fill="hold">
                            <p:stCondLst>
                              <p:cond delay="0"/>
                            </p:stCondLst>
                            <p:childTnLst>
                              <p:par>
                                <p:cTn id="200" presetID="10" presetClass="entr" presetSubtype="0" fill="hold" grpId="0" nodeType="clickEffect">
                                  <p:stCondLst>
                                    <p:cond delay="0"/>
                                  </p:stCondLst>
                                  <p:childTnLst>
                                    <p:set>
                                      <p:cBhvr>
                                        <p:cTn id="201" dur="1" fill="hold">
                                          <p:stCondLst>
                                            <p:cond delay="0"/>
                                          </p:stCondLst>
                                        </p:cTn>
                                        <p:tgtEl>
                                          <p:spTgt spid="58"/>
                                        </p:tgtEl>
                                        <p:attrNameLst>
                                          <p:attrName>style.visibility</p:attrName>
                                        </p:attrNameLst>
                                      </p:cBhvr>
                                      <p:to>
                                        <p:strVal val="visible"/>
                                      </p:to>
                                    </p:set>
                                    <p:animEffect transition="in" filter="fade">
                                      <p:cBhvr>
                                        <p:cTn id="202" dur="500"/>
                                        <p:tgtEl>
                                          <p:spTgt spid="58"/>
                                        </p:tgtEl>
                                      </p:cBhvr>
                                    </p:animEffect>
                                  </p:childTnLst>
                                </p:cTn>
                              </p:par>
                            </p:childTnLst>
                          </p:cTn>
                        </p:par>
                      </p:childTnLst>
                    </p:cTn>
                  </p:par>
                  <p:par>
                    <p:cTn id="203" fill="hold">
                      <p:stCondLst>
                        <p:cond delay="indefinite"/>
                      </p:stCondLst>
                      <p:childTnLst>
                        <p:par>
                          <p:cTn id="204" fill="hold">
                            <p:stCondLst>
                              <p:cond delay="0"/>
                            </p:stCondLst>
                            <p:childTnLst>
                              <p:par>
                                <p:cTn id="205" presetID="10" presetClass="entr" presetSubtype="0" fill="hold" grpId="0" nodeType="clickEffect">
                                  <p:stCondLst>
                                    <p:cond delay="0"/>
                                  </p:stCondLst>
                                  <p:childTnLst>
                                    <p:set>
                                      <p:cBhvr>
                                        <p:cTn id="206" dur="1" fill="hold">
                                          <p:stCondLst>
                                            <p:cond delay="0"/>
                                          </p:stCondLst>
                                        </p:cTn>
                                        <p:tgtEl>
                                          <p:spTgt spid="59"/>
                                        </p:tgtEl>
                                        <p:attrNameLst>
                                          <p:attrName>style.visibility</p:attrName>
                                        </p:attrNameLst>
                                      </p:cBhvr>
                                      <p:to>
                                        <p:strVal val="visible"/>
                                      </p:to>
                                    </p:set>
                                    <p:animEffect transition="in" filter="fade">
                                      <p:cBhvr>
                                        <p:cTn id="207" dur="500"/>
                                        <p:tgtEl>
                                          <p:spTgt spid="59"/>
                                        </p:tgtEl>
                                      </p:cBhvr>
                                    </p:animEffect>
                                  </p:childTnLst>
                                </p:cTn>
                              </p:par>
                            </p:childTnLst>
                          </p:cTn>
                        </p:par>
                      </p:childTnLst>
                    </p:cTn>
                  </p:par>
                  <p:par>
                    <p:cTn id="208" fill="hold">
                      <p:stCondLst>
                        <p:cond delay="indefinite"/>
                      </p:stCondLst>
                      <p:childTnLst>
                        <p:par>
                          <p:cTn id="209" fill="hold">
                            <p:stCondLst>
                              <p:cond delay="0"/>
                            </p:stCondLst>
                            <p:childTnLst>
                              <p:par>
                                <p:cTn id="210" presetID="10" presetClass="entr" presetSubtype="0" fill="hold" grpId="0" nodeType="clickEffect">
                                  <p:stCondLst>
                                    <p:cond delay="0"/>
                                  </p:stCondLst>
                                  <p:childTnLst>
                                    <p:set>
                                      <p:cBhvr>
                                        <p:cTn id="211" dur="1" fill="hold">
                                          <p:stCondLst>
                                            <p:cond delay="0"/>
                                          </p:stCondLst>
                                        </p:cTn>
                                        <p:tgtEl>
                                          <p:spTgt spid="60"/>
                                        </p:tgtEl>
                                        <p:attrNameLst>
                                          <p:attrName>style.visibility</p:attrName>
                                        </p:attrNameLst>
                                      </p:cBhvr>
                                      <p:to>
                                        <p:strVal val="visible"/>
                                      </p:to>
                                    </p:set>
                                    <p:animEffect transition="in" filter="fade">
                                      <p:cBhvr>
                                        <p:cTn id="212" dur="500"/>
                                        <p:tgtEl>
                                          <p:spTgt spid="60"/>
                                        </p:tgtEl>
                                      </p:cBhvr>
                                    </p:animEffect>
                                  </p:childTnLst>
                                </p:cTn>
                              </p:par>
                            </p:childTnLst>
                          </p:cTn>
                        </p:par>
                      </p:childTnLst>
                    </p:cTn>
                  </p:par>
                  <p:par>
                    <p:cTn id="213" fill="hold">
                      <p:stCondLst>
                        <p:cond delay="indefinite"/>
                      </p:stCondLst>
                      <p:childTnLst>
                        <p:par>
                          <p:cTn id="214" fill="hold">
                            <p:stCondLst>
                              <p:cond delay="0"/>
                            </p:stCondLst>
                            <p:childTnLst>
                              <p:par>
                                <p:cTn id="215" presetID="10" presetClass="entr" presetSubtype="0" fill="hold" grpId="0" nodeType="clickEffect">
                                  <p:stCondLst>
                                    <p:cond delay="0"/>
                                  </p:stCondLst>
                                  <p:childTnLst>
                                    <p:set>
                                      <p:cBhvr>
                                        <p:cTn id="216" dur="1" fill="hold">
                                          <p:stCondLst>
                                            <p:cond delay="0"/>
                                          </p:stCondLst>
                                        </p:cTn>
                                        <p:tgtEl>
                                          <p:spTgt spid="61"/>
                                        </p:tgtEl>
                                        <p:attrNameLst>
                                          <p:attrName>style.visibility</p:attrName>
                                        </p:attrNameLst>
                                      </p:cBhvr>
                                      <p:to>
                                        <p:strVal val="visible"/>
                                      </p:to>
                                    </p:set>
                                    <p:animEffect transition="in" filter="fade">
                                      <p:cBhvr>
                                        <p:cTn id="217" dur="500"/>
                                        <p:tgtEl>
                                          <p:spTgt spid="61"/>
                                        </p:tgtEl>
                                      </p:cBhvr>
                                    </p:animEffect>
                                  </p:childTnLst>
                                </p:cTn>
                              </p:par>
                            </p:childTnLst>
                          </p:cTn>
                        </p:par>
                      </p:childTnLst>
                    </p:cTn>
                  </p:par>
                  <p:par>
                    <p:cTn id="218" fill="hold">
                      <p:stCondLst>
                        <p:cond delay="indefinite"/>
                      </p:stCondLst>
                      <p:childTnLst>
                        <p:par>
                          <p:cTn id="219" fill="hold">
                            <p:stCondLst>
                              <p:cond delay="0"/>
                            </p:stCondLst>
                            <p:childTnLst>
                              <p:par>
                                <p:cTn id="220" presetID="10" presetClass="entr" presetSubtype="0" fill="hold" grpId="0" nodeType="clickEffect">
                                  <p:stCondLst>
                                    <p:cond delay="0"/>
                                  </p:stCondLst>
                                  <p:childTnLst>
                                    <p:set>
                                      <p:cBhvr>
                                        <p:cTn id="221" dur="1" fill="hold">
                                          <p:stCondLst>
                                            <p:cond delay="0"/>
                                          </p:stCondLst>
                                        </p:cTn>
                                        <p:tgtEl>
                                          <p:spTgt spid="22"/>
                                        </p:tgtEl>
                                        <p:attrNameLst>
                                          <p:attrName>style.visibility</p:attrName>
                                        </p:attrNameLst>
                                      </p:cBhvr>
                                      <p:to>
                                        <p:strVal val="visible"/>
                                      </p:to>
                                    </p:set>
                                    <p:animEffect transition="in" filter="fade">
                                      <p:cBhvr>
                                        <p:cTn id="2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animBg="1"/>
      <p:bldP spid="14" grpId="0" animBg="1"/>
      <p:bldP spid="17" grpId="0" animBg="1"/>
      <p:bldP spid="18" grpId="0" animBg="1"/>
      <p:bldP spid="19" grpId="0" animBg="1"/>
      <p:bldP spid="20" grpId="0" animBg="1"/>
      <p:bldP spid="21" grpId="0" animBg="1"/>
      <p:bldP spid="22" grpId="0" animBg="1"/>
      <p:bldP spid="6"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1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38644" y="381000"/>
            <a:ext cx="8281556" cy="461665"/>
          </a:xfrm>
          <a:prstGeom prst="rect">
            <a:avLst/>
          </a:prstGeom>
        </p:spPr>
        <p:txBody>
          <a:bodyPr wrap="square">
            <a:spAutoFit/>
          </a:bodyPr>
          <a:lstStyle/>
          <a:p>
            <a:r>
              <a:rPr lang="en-US" sz="2400" b="1" dirty="0">
                <a:latin typeface="Times New Roman" pitchFamily="18" charset="0"/>
                <a:cs typeface="Times New Roman" pitchFamily="18" charset="0"/>
              </a:rPr>
              <a:t>III. Reading the passage, and answer the questions. </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6" name="Rectangle 5"/>
          <p:cNvSpPr/>
          <p:nvPr/>
        </p:nvSpPr>
        <p:spPr>
          <a:xfrm>
            <a:off x="27708" y="938644"/>
            <a:ext cx="9116291" cy="4154984"/>
          </a:xfrm>
          <a:prstGeom prst="rect">
            <a:avLst/>
          </a:prstGeom>
        </p:spPr>
        <p:txBody>
          <a:bodyPr wrap="square">
            <a:spAutoFit/>
          </a:bodyPr>
          <a:lstStyle/>
          <a:p>
            <a:r>
              <a:rPr lang="en-US" sz="2400" dirty="0" smtClean="0">
                <a:latin typeface="Times New Roman" pitchFamily="18" charset="0"/>
                <a:cs typeface="Times New Roman" pitchFamily="18" charset="0"/>
              </a:rPr>
              <a:t>	Today</a:t>
            </a:r>
            <a:r>
              <a:rPr lang="en-US" sz="2400" dirty="0">
                <a:latin typeface="Times New Roman" pitchFamily="18" charset="0"/>
                <a:cs typeface="Times New Roman" pitchFamily="18" charset="0"/>
              </a:rPr>
              <a:t>, there is a TV set in nearly every home. People watch television every day, and some people watch it from morning until night. Americans watch television about 35 hours a week. But is television good or bad for you? People have different answers. Some say that there is a lot of violence on TV today, the programs are terrible and people don't get any exercise because they only sit and watch TV. Others think that TV programs bring news from around the world, help you learn many useful things, especially children. Thanks lo television, people learn about life in other countries, and it helps people relax after a long day of hard work. </a:t>
            </a:r>
          </a:p>
          <a:p>
            <a:r>
              <a:rPr lang="en-US" sz="2400" dirty="0" smtClean="0">
                <a:solidFill>
                  <a:srgbClr val="000099"/>
                </a:solidFill>
                <a:latin typeface="Times New Roman" pitchFamily="18" charset="0"/>
                <a:cs typeface="Times New Roman" pitchFamily="18" charset="0"/>
              </a:rPr>
              <a:t>68</a:t>
            </a:r>
            <a:r>
              <a:rPr lang="en-US" sz="2400" dirty="0">
                <a:solidFill>
                  <a:srgbClr val="000099"/>
                </a:solidFill>
                <a:latin typeface="Times New Roman" pitchFamily="18" charset="0"/>
                <a:cs typeface="Times New Roman" pitchFamily="18" charset="0"/>
              </a:rPr>
              <a:t>. Why don't some people like watching television? </a:t>
            </a:r>
          </a:p>
        </p:txBody>
      </p:sp>
      <p:cxnSp>
        <p:nvCxnSpPr>
          <p:cNvPr id="7" name="Straight Connector 6"/>
          <p:cNvCxnSpPr/>
          <p:nvPr/>
        </p:nvCxnSpPr>
        <p:spPr>
          <a:xfrm>
            <a:off x="6553200" y="2438400"/>
            <a:ext cx="24003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228600" y="5026967"/>
            <a:ext cx="8991600" cy="461665"/>
          </a:xfrm>
          <a:prstGeom prst="rect">
            <a:avLst/>
          </a:prstGeom>
          <a:noFill/>
        </p:spPr>
        <p:txBody>
          <a:bodyPr wrap="square" rtlCol="0">
            <a:spAutoFit/>
          </a:bodyPr>
          <a:lstStyle/>
          <a:p>
            <a:r>
              <a:rPr lang="en-US" sz="2400" dirty="0" smtClean="0">
                <a:solidFill>
                  <a:srgbClr val="000099"/>
                </a:solidFill>
                <a:latin typeface="Times New Roman" pitchFamily="18" charset="0"/>
                <a:cs typeface="Times New Roman" pitchFamily="18" charset="0"/>
              </a:rPr>
              <a:t>Because </a:t>
            </a:r>
            <a:r>
              <a:rPr lang="en-US" sz="2400" dirty="0">
                <a:solidFill>
                  <a:srgbClr val="000099"/>
                </a:solidFill>
                <a:latin typeface="Times New Roman" pitchFamily="18" charset="0"/>
                <a:cs typeface="Times New Roman" pitchFamily="18" charset="0"/>
              </a:rPr>
              <a:t>there is a lot of violence on TV today</a:t>
            </a:r>
            <a:r>
              <a:rPr lang="en-US" sz="2400" dirty="0" smtClean="0">
                <a:solidFill>
                  <a:srgbClr val="000099"/>
                </a:solidFill>
                <a:latin typeface="Times New Roman" pitchFamily="18" charset="0"/>
                <a:cs typeface="Times New Roman" pitchFamily="18" charset="0"/>
              </a:rPr>
              <a:t>.</a:t>
            </a:r>
            <a:endParaRPr lang="en-US" sz="2400" dirty="0">
              <a:solidFill>
                <a:srgbClr val="000099"/>
              </a:solidFill>
              <a:latin typeface="Times New Roman" pitchFamily="18" charset="0"/>
              <a:cs typeface="Times New Roman" pitchFamily="18" charset="0"/>
            </a:endParaRPr>
          </a:p>
        </p:txBody>
      </p:sp>
      <p:cxnSp>
        <p:nvCxnSpPr>
          <p:cNvPr id="9" name="Straight Connector 8"/>
          <p:cNvCxnSpPr/>
          <p:nvPr/>
        </p:nvCxnSpPr>
        <p:spPr>
          <a:xfrm>
            <a:off x="138545" y="2798620"/>
            <a:ext cx="7100455"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51576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38644" y="381000"/>
            <a:ext cx="8281556" cy="461665"/>
          </a:xfrm>
          <a:prstGeom prst="rect">
            <a:avLst/>
          </a:prstGeom>
        </p:spPr>
        <p:txBody>
          <a:bodyPr wrap="square">
            <a:spAutoFit/>
          </a:bodyPr>
          <a:lstStyle/>
          <a:p>
            <a:r>
              <a:rPr lang="en-US" sz="2400" b="1" dirty="0">
                <a:latin typeface="Times New Roman" pitchFamily="18" charset="0"/>
                <a:cs typeface="Times New Roman" pitchFamily="18" charset="0"/>
              </a:rPr>
              <a:t>III. Reading the passage, and answer the questions. </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6" name="Rectangle 5"/>
          <p:cNvSpPr/>
          <p:nvPr/>
        </p:nvSpPr>
        <p:spPr>
          <a:xfrm>
            <a:off x="27708" y="938644"/>
            <a:ext cx="9116291" cy="4154984"/>
          </a:xfrm>
          <a:prstGeom prst="rect">
            <a:avLst/>
          </a:prstGeom>
        </p:spPr>
        <p:txBody>
          <a:bodyPr wrap="square">
            <a:spAutoFit/>
          </a:bodyPr>
          <a:lstStyle/>
          <a:p>
            <a:r>
              <a:rPr lang="en-US" sz="2400" dirty="0" smtClean="0">
                <a:latin typeface="Times New Roman" pitchFamily="18" charset="0"/>
                <a:cs typeface="Times New Roman" pitchFamily="18" charset="0"/>
              </a:rPr>
              <a:t>	Today</a:t>
            </a:r>
            <a:r>
              <a:rPr lang="en-US" sz="2400" dirty="0">
                <a:latin typeface="Times New Roman" pitchFamily="18" charset="0"/>
                <a:cs typeface="Times New Roman" pitchFamily="18" charset="0"/>
              </a:rPr>
              <a:t>, there is a TV set in nearly every home. People watch television every day, and some people watch it from morning until night. Americans watch television about 35 hours a week. But is television good or bad for you? People have different answers. Some say that there is a lot of violence on TV today, the programs are terrible and people don't get any exercise because they only sit and watch TV. Others think that TV programs bring news from around the world, help you learn many useful things, especially children. Thanks lo television, people learn about life in other countries, and it helps people relax after a long day of hard work. </a:t>
            </a:r>
          </a:p>
          <a:p>
            <a:r>
              <a:rPr lang="en-US" sz="2400" dirty="0" smtClean="0">
                <a:solidFill>
                  <a:srgbClr val="000099"/>
                </a:solidFill>
                <a:latin typeface="Times New Roman" pitchFamily="18" charset="0"/>
                <a:cs typeface="Times New Roman" pitchFamily="18" charset="0"/>
              </a:rPr>
              <a:t>69</a:t>
            </a:r>
            <a:r>
              <a:rPr lang="en-US" sz="2400" dirty="0">
                <a:solidFill>
                  <a:srgbClr val="000099"/>
                </a:solidFill>
                <a:latin typeface="Times New Roman" pitchFamily="18" charset="0"/>
                <a:cs typeface="Times New Roman" pitchFamily="18" charset="0"/>
              </a:rPr>
              <a:t>. What does television bring to you? </a:t>
            </a:r>
          </a:p>
        </p:txBody>
      </p:sp>
      <p:sp>
        <p:nvSpPr>
          <p:cNvPr id="7" name="TextBox 6"/>
          <p:cNvSpPr txBox="1"/>
          <p:nvPr/>
        </p:nvSpPr>
        <p:spPr>
          <a:xfrm>
            <a:off x="228600" y="5026967"/>
            <a:ext cx="8991600" cy="461665"/>
          </a:xfrm>
          <a:prstGeom prst="rect">
            <a:avLst/>
          </a:prstGeom>
          <a:noFill/>
        </p:spPr>
        <p:txBody>
          <a:bodyPr wrap="square" rtlCol="0">
            <a:spAutoFit/>
          </a:bodyPr>
          <a:lstStyle/>
          <a:p>
            <a:r>
              <a:rPr lang="en-US" sz="2400" dirty="0">
                <a:solidFill>
                  <a:srgbClr val="000099"/>
                </a:solidFill>
                <a:latin typeface="Times New Roman" pitchFamily="18" charset="0"/>
                <a:cs typeface="Times New Roman" pitchFamily="18" charset="0"/>
              </a:rPr>
              <a:t>TV programs bring news from around the world</a:t>
            </a:r>
            <a:r>
              <a:rPr lang="en-US" sz="2400" dirty="0" smtClean="0">
                <a:solidFill>
                  <a:srgbClr val="000099"/>
                </a:solidFill>
                <a:latin typeface="Times New Roman" pitchFamily="18" charset="0"/>
                <a:cs typeface="Times New Roman" pitchFamily="18" charset="0"/>
              </a:rPr>
              <a:t>.</a:t>
            </a:r>
            <a:endParaRPr lang="en-US" sz="2400"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762000" y="3532910"/>
            <a:ext cx="57912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51576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38644" y="381000"/>
            <a:ext cx="8281556" cy="461665"/>
          </a:xfrm>
          <a:prstGeom prst="rect">
            <a:avLst/>
          </a:prstGeom>
        </p:spPr>
        <p:txBody>
          <a:bodyPr wrap="square">
            <a:spAutoFit/>
          </a:bodyPr>
          <a:lstStyle/>
          <a:p>
            <a:r>
              <a:rPr lang="en-US" sz="2400" b="1" dirty="0">
                <a:latin typeface="Times New Roman" pitchFamily="18" charset="0"/>
                <a:cs typeface="Times New Roman" pitchFamily="18" charset="0"/>
              </a:rPr>
              <a:t>III. Reading the passage, and answer the questions. </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6" name="Rectangle 5"/>
          <p:cNvSpPr/>
          <p:nvPr/>
        </p:nvSpPr>
        <p:spPr>
          <a:xfrm>
            <a:off x="27708" y="938644"/>
            <a:ext cx="9116291" cy="4154984"/>
          </a:xfrm>
          <a:prstGeom prst="rect">
            <a:avLst/>
          </a:prstGeom>
        </p:spPr>
        <p:txBody>
          <a:bodyPr wrap="square">
            <a:spAutoFit/>
          </a:bodyPr>
          <a:lstStyle/>
          <a:p>
            <a:r>
              <a:rPr lang="en-US" sz="2400" dirty="0" smtClean="0">
                <a:latin typeface="Times New Roman" pitchFamily="18" charset="0"/>
                <a:cs typeface="Times New Roman" pitchFamily="18" charset="0"/>
              </a:rPr>
              <a:t>	Today</a:t>
            </a:r>
            <a:r>
              <a:rPr lang="en-US" sz="2400" dirty="0">
                <a:latin typeface="Times New Roman" pitchFamily="18" charset="0"/>
                <a:cs typeface="Times New Roman" pitchFamily="18" charset="0"/>
              </a:rPr>
              <a:t>, there is a TV set in nearly every home. People watch television every day, and some people watch it from morning until night. Americans watch television about 35 hours a week. But is television good or bad for you? People have different answers. Some say that there is a lot of violence on TV today, the programs are terrible and people don't get any exercise because they only sit and watch TV. Others think that TV programs bring news from around the world, help you learn many useful things, especially children. Thanks lo television, people learn about life in other countries, and it helps people relax after a long day of hard work. </a:t>
            </a:r>
          </a:p>
          <a:p>
            <a:r>
              <a:rPr lang="en-US" sz="2400" dirty="0" smtClean="0">
                <a:solidFill>
                  <a:srgbClr val="000099"/>
                </a:solidFill>
                <a:latin typeface="Times New Roman" pitchFamily="18" charset="0"/>
                <a:cs typeface="Times New Roman" pitchFamily="18" charset="0"/>
              </a:rPr>
              <a:t>70</a:t>
            </a:r>
            <a:r>
              <a:rPr lang="en-US" sz="2400" dirty="0">
                <a:solidFill>
                  <a:srgbClr val="000099"/>
                </a:solidFill>
                <a:latin typeface="Times New Roman" pitchFamily="18" charset="0"/>
                <a:cs typeface="Times New Roman" pitchFamily="18" charset="0"/>
              </a:rPr>
              <a:t>. What do you learn from television? </a:t>
            </a:r>
          </a:p>
        </p:txBody>
      </p:sp>
      <p:cxnSp>
        <p:nvCxnSpPr>
          <p:cNvPr id="7" name="Straight Connector 6"/>
          <p:cNvCxnSpPr/>
          <p:nvPr/>
        </p:nvCxnSpPr>
        <p:spPr>
          <a:xfrm>
            <a:off x="152400" y="4267200"/>
            <a:ext cx="40386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228600" y="5026967"/>
            <a:ext cx="8991600" cy="461665"/>
          </a:xfrm>
          <a:prstGeom prst="rect">
            <a:avLst/>
          </a:prstGeom>
          <a:noFill/>
        </p:spPr>
        <p:txBody>
          <a:bodyPr wrap="square" rtlCol="0">
            <a:spAutoFit/>
          </a:bodyPr>
          <a:lstStyle/>
          <a:p>
            <a:r>
              <a:rPr lang="en-US" sz="2400" dirty="0" smtClean="0">
                <a:solidFill>
                  <a:srgbClr val="000099"/>
                </a:solidFill>
                <a:latin typeface="Times New Roman" pitchFamily="18" charset="0"/>
                <a:cs typeface="Times New Roman" pitchFamily="18" charset="0"/>
              </a:rPr>
              <a:t>People </a:t>
            </a:r>
            <a:r>
              <a:rPr lang="en-US" sz="2400" dirty="0">
                <a:solidFill>
                  <a:srgbClr val="000099"/>
                </a:solidFill>
                <a:latin typeface="Times New Roman" pitchFamily="18" charset="0"/>
                <a:cs typeface="Times New Roman" pitchFamily="18" charset="0"/>
              </a:rPr>
              <a:t>learn about life in other countries</a:t>
            </a:r>
            <a:r>
              <a:rPr lang="en-US" sz="2400" dirty="0" smtClean="0">
                <a:solidFill>
                  <a:srgbClr val="000099"/>
                </a:solidFill>
                <a:latin typeface="Times New Roman" pitchFamily="18" charset="0"/>
                <a:cs typeface="Times New Roman" pitchFamily="18" charset="0"/>
              </a:rPr>
              <a:t>.</a:t>
            </a:r>
            <a:endParaRPr lang="en-US" sz="2400" dirty="0">
              <a:solidFill>
                <a:srgbClr val="000099"/>
              </a:solidFill>
              <a:latin typeface="Times New Roman" pitchFamily="18" charset="0"/>
              <a:cs typeface="Times New Roman" pitchFamily="18" charset="0"/>
            </a:endParaRPr>
          </a:p>
        </p:txBody>
      </p:sp>
    </p:spTree>
    <p:extLst>
      <p:ext uri="{BB962C8B-B14F-4D97-AF65-F5344CB8AC3E}">
        <p14:creationId xmlns:p14="http://schemas.microsoft.com/office/powerpoint/2010/main" val="30260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938644" y="381000"/>
            <a:ext cx="8281556" cy="830997"/>
          </a:xfrm>
          <a:prstGeom prst="rect">
            <a:avLst/>
          </a:prstGeom>
        </p:spPr>
        <p:txBody>
          <a:bodyPr wrap="square">
            <a:spAutoFit/>
          </a:bodyPr>
          <a:lstStyle/>
          <a:p>
            <a:r>
              <a:rPr lang="en-US" sz="2400" b="1" dirty="0" smtClean="0">
                <a:latin typeface="Times New Roman" pitchFamily="18" charset="0"/>
                <a:cs typeface="Times New Roman" pitchFamily="18" charset="0"/>
              </a:rPr>
              <a:t>IV. Read </a:t>
            </a:r>
            <a:r>
              <a:rPr lang="en-US" sz="2400" b="1" dirty="0">
                <a:latin typeface="Times New Roman" pitchFamily="18" charset="0"/>
                <a:cs typeface="Times New Roman" pitchFamily="18" charset="0"/>
              </a:rPr>
              <a:t>the article and then decide whether the statements are true (T) or false (F).</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7" name="Rectangle 6"/>
          <p:cNvSpPr/>
          <p:nvPr/>
        </p:nvSpPr>
        <p:spPr>
          <a:xfrm>
            <a:off x="0" y="1143000"/>
            <a:ext cx="9144000" cy="5262979"/>
          </a:xfrm>
          <a:prstGeom prst="rect">
            <a:avLst/>
          </a:prstGeom>
        </p:spPr>
        <p:txBody>
          <a:bodyPr wrap="square">
            <a:spAutoFit/>
          </a:bodyPr>
          <a:lstStyle/>
          <a:p>
            <a:pPr algn="just"/>
            <a:r>
              <a:rPr lang="en-US" sz="2400" dirty="0">
                <a:latin typeface="Times New Roman" pitchFamily="18" charset="0"/>
                <a:cs typeface="Times New Roman" pitchFamily="18" charset="0"/>
              </a:rPr>
              <a:t>	Information about what happens in the world comes to us in many ways. Television and radio are two important ways of the news. They get the news out faster than the newspapers and magazines, and they don't have to be read. Television and radio stations broadcast the news several times each day. In America, there are the news </a:t>
            </a:r>
            <a:r>
              <a:rPr lang="en-US" sz="2400" dirty="0" err="1">
                <a:latin typeface="Times New Roman" pitchFamily="18" charset="0"/>
                <a:cs typeface="Times New Roman" pitchFamily="18" charset="0"/>
              </a:rPr>
              <a:t>programmes</a:t>
            </a:r>
            <a:r>
              <a:rPr lang="en-US" sz="2400" dirty="0">
                <a:latin typeface="Times New Roman" pitchFamily="18" charset="0"/>
                <a:cs typeface="Times New Roman" pitchFamily="18" charset="0"/>
              </a:rPr>
              <a:t> every hour. People can choose the </a:t>
            </a:r>
            <a:r>
              <a:rPr lang="en-US" sz="2400" dirty="0" err="1">
                <a:latin typeface="Times New Roman" pitchFamily="18" charset="0"/>
                <a:cs typeface="Times New Roman" pitchFamily="18" charset="0"/>
              </a:rPr>
              <a:t>favourite</a:t>
            </a:r>
            <a:r>
              <a:rPr lang="en-US" sz="2400" dirty="0">
                <a:latin typeface="Times New Roman" pitchFamily="18" charset="0"/>
                <a:cs typeface="Times New Roman" pitchFamily="18" charset="0"/>
              </a:rPr>
              <a:t> TV </a:t>
            </a:r>
            <a:r>
              <a:rPr lang="en-US" sz="2400" dirty="0" err="1">
                <a:latin typeface="Times New Roman" pitchFamily="18" charset="0"/>
                <a:cs typeface="Times New Roman" pitchFamily="18" charset="0"/>
              </a:rPr>
              <a:t>programmes</a:t>
            </a:r>
            <a:r>
              <a:rPr lang="en-US" sz="2400" dirty="0">
                <a:latin typeface="Times New Roman" pitchFamily="18" charset="0"/>
                <a:cs typeface="Times New Roman" pitchFamily="18" charset="0"/>
              </a:rPr>
              <a:t>, such as sports, films, fashion, news, etc. People who cannot read get the news from television or radio easily.</a:t>
            </a:r>
          </a:p>
          <a:p>
            <a:pPr algn="just"/>
            <a:r>
              <a:rPr lang="en-US" sz="2400" dirty="0">
                <a:latin typeface="Times New Roman" pitchFamily="18" charset="0"/>
                <a:cs typeface="Times New Roman" pitchFamily="18" charset="0"/>
              </a:rPr>
              <a:t>	</a:t>
            </a:r>
          </a:p>
          <a:p>
            <a:pPr algn="just"/>
            <a:r>
              <a:rPr lang="en-US" sz="2400" dirty="0">
                <a:latin typeface="Times New Roman" pitchFamily="18" charset="0"/>
                <a:cs typeface="Times New Roman" pitchFamily="18" charset="0"/>
              </a:rPr>
              <a:t>71.There are only two ways of getting the news.	</a:t>
            </a:r>
          </a:p>
          <a:p>
            <a:pPr algn="just"/>
            <a:r>
              <a:rPr lang="en-US" sz="2400" dirty="0">
                <a:latin typeface="Times New Roman" pitchFamily="18" charset="0"/>
                <a:cs typeface="Times New Roman" pitchFamily="18" charset="0"/>
              </a:rPr>
              <a:t>72. Television and radio get the news faster than other ways.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73</a:t>
            </a:r>
            <a:r>
              <a:rPr lang="en-US" sz="2400" dirty="0">
                <a:latin typeface="Times New Roman" pitchFamily="18" charset="0"/>
                <a:cs typeface="Times New Roman" pitchFamily="18" charset="0"/>
              </a:rPr>
              <a:t>. Television stations broadcast the news several times each day.	</a:t>
            </a:r>
          </a:p>
          <a:p>
            <a:pPr algn="just"/>
            <a:r>
              <a:rPr lang="en-US" sz="2400" dirty="0">
                <a:latin typeface="Times New Roman" pitchFamily="18" charset="0"/>
                <a:cs typeface="Times New Roman" pitchFamily="18" charset="0"/>
              </a:rPr>
              <a:t>74. People cannot choose the TV </a:t>
            </a:r>
            <a:r>
              <a:rPr lang="en-US" sz="2400" dirty="0" err="1">
                <a:latin typeface="Times New Roman" pitchFamily="18" charset="0"/>
                <a:cs typeface="Times New Roman" pitchFamily="18" charset="0"/>
              </a:rPr>
              <a:t>programmes</a:t>
            </a:r>
            <a:r>
              <a:rPr lang="en-US" sz="2400" dirty="0">
                <a:latin typeface="Times New Roman" pitchFamily="18" charset="0"/>
                <a:cs typeface="Times New Roman" pitchFamily="18" charset="0"/>
              </a:rPr>
              <a:t> that they like.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75</a:t>
            </a:r>
            <a:r>
              <a:rPr lang="en-US" sz="2400" dirty="0">
                <a:latin typeface="Times New Roman" pitchFamily="18" charset="0"/>
                <a:cs typeface="Times New Roman" pitchFamily="18" charset="0"/>
              </a:rPr>
              <a:t>. Television can bring the news to people who cannot read. 	</a:t>
            </a:r>
          </a:p>
        </p:txBody>
      </p:sp>
      <p:cxnSp>
        <p:nvCxnSpPr>
          <p:cNvPr id="9" name="Straight Connector 8"/>
          <p:cNvCxnSpPr/>
          <p:nvPr/>
        </p:nvCxnSpPr>
        <p:spPr>
          <a:xfrm>
            <a:off x="1066800" y="1524000"/>
            <a:ext cx="7938655"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10" name="TextBox 9"/>
          <p:cNvSpPr txBox="1"/>
          <p:nvPr/>
        </p:nvSpPr>
        <p:spPr>
          <a:xfrm>
            <a:off x="8472055" y="4451780"/>
            <a:ext cx="457200" cy="461665"/>
          </a:xfrm>
          <a:prstGeom prst="rect">
            <a:avLst/>
          </a:prstGeom>
          <a:noFill/>
        </p:spPr>
        <p:txBody>
          <a:bodyPr wrap="square" rtlCol="0">
            <a:spAutoFit/>
          </a:bodyPr>
          <a:lstStyle/>
          <a:p>
            <a:pPr algn="ctr"/>
            <a:r>
              <a:rPr lang="en-US" sz="2400" b="1" dirty="0" smtClean="0">
                <a:solidFill>
                  <a:srgbClr val="FF0000"/>
                </a:solidFill>
                <a:latin typeface="Times New Roman" pitchFamily="18" charset="0"/>
                <a:cs typeface="Times New Roman" pitchFamily="18" charset="0"/>
              </a:rPr>
              <a:t>F</a:t>
            </a:r>
            <a:endParaRPr lang="en-US" sz="2400" b="1" dirty="0">
              <a:solidFill>
                <a:srgbClr val="FF0000"/>
              </a:solidFill>
              <a:latin typeface="Times New Roman" pitchFamily="18" charset="0"/>
              <a:cs typeface="Times New Roman" pitchFamily="18" charset="0"/>
            </a:endParaRPr>
          </a:p>
        </p:txBody>
      </p:sp>
      <p:cxnSp>
        <p:nvCxnSpPr>
          <p:cNvPr id="11" name="Straight Connector 10"/>
          <p:cNvCxnSpPr/>
          <p:nvPr/>
        </p:nvCxnSpPr>
        <p:spPr>
          <a:xfrm>
            <a:off x="3657600" y="2639290"/>
            <a:ext cx="52578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0" y="3020290"/>
            <a:ext cx="33528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14" name="TextBox 13"/>
          <p:cNvSpPr txBox="1"/>
          <p:nvPr/>
        </p:nvSpPr>
        <p:spPr>
          <a:xfrm>
            <a:off x="8136082" y="4705847"/>
            <a:ext cx="457200" cy="461665"/>
          </a:xfrm>
          <a:prstGeom prst="rect">
            <a:avLst/>
          </a:prstGeom>
          <a:noFill/>
        </p:spPr>
        <p:txBody>
          <a:bodyPr wrap="square" rtlCol="0">
            <a:spAutoFit/>
          </a:bodyPr>
          <a:lstStyle/>
          <a:p>
            <a:pPr algn="ctr"/>
            <a:r>
              <a:rPr lang="en-US" sz="2400" b="1" dirty="0" smtClean="0">
                <a:solidFill>
                  <a:srgbClr val="FF0000"/>
                </a:solidFill>
                <a:latin typeface="Times New Roman" pitchFamily="18" charset="0"/>
                <a:cs typeface="Times New Roman" pitchFamily="18" charset="0"/>
              </a:rPr>
              <a:t>T</a:t>
            </a:r>
            <a:endParaRPr lang="en-US" sz="2400" b="1" dirty="0">
              <a:solidFill>
                <a:srgbClr val="FF0000"/>
              </a:solidFill>
              <a:latin typeface="Times New Roman" pitchFamily="18" charset="0"/>
              <a:cs typeface="Times New Roman" pitchFamily="18" charset="0"/>
            </a:endParaRPr>
          </a:p>
        </p:txBody>
      </p:sp>
      <p:cxnSp>
        <p:nvCxnSpPr>
          <p:cNvPr id="15" name="Straight Connector 14"/>
          <p:cNvCxnSpPr/>
          <p:nvPr/>
        </p:nvCxnSpPr>
        <p:spPr>
          <a:xfrm>
            <a:off x="148936" y="2286000"/>
            <a:ext cx="8245187"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19" name="TextBox 18"/>
          <p:cNvSpPr txBox="1"/>
          <p:nvPr/>
        </p:nvSpPr>
        <p:spPr>
          <a:xfrm>
            <a:off x="8136082" y="5110090"/>
            <a:ext cx="457200" cy="461665"/>
          </a:xfrm>
          <a:prstGeom prst="rect">
            <a:avLst/>
          </a:prstGeom>
          <a:noFill/>
        </p:spPr>
        <p:txBody>
          <a:bodyPr wrap="square" rtlCol="0">
            <a:spAutoFit/>
          </a:bodyPr>
          <a:lstStyle/>
          <a:p>
            <a:pPr algn="ctr"/>
            <a:r>
              <a:rPr lang="en-US" sz="2400" b="1" dirty="0">
                <a:solidFill>
                  <a:srgbClr val="FF0000"/>
                </a:solidFill>
                <a:latin typeface="Times New Roman" pitchFamily="18" charset="0"/>
                <a:cs typeface="Times New Roman" pitchFamily="18" charset="0"/>
              </a:rPr>
              <a:t>T</a:t>
            </a:r>
          </a:p>
        </p:txBody>
      </p:sp>
      <p:cxnSp>
        <p:nvCxnSpPr>
          <p:cNvPr id="21" name="Straight Connector 20"/>
          <p:cNvCxnSpPr/>
          <p:nvPr/>
        </p:nvCxnSpPr>
        <p:spPr>
          <a:xfrm>
            <a:off x="1371600" y="5943600"/>
            <a:ext cx="918729"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22" name="TextBox 21"/>
          <p:cNvSpPr txBox="1"/>
          <p:nvPr/>
        </p:nvSpPr>
        <p:spPr>
          <a:xfrm>
            <a:off x="8451273" y="5562600"/>
            <a:ext cx="457200" cy="461665"/>
          </a:xfrm>
          <a:prstGeom prst="rect">
            <a:avLst/>
          </a:prstGeom>
          <a:noFill/>
        </p:spPr>
        <p:txBody>
          <a:bodyPr wrap="square" rtlCol="0">
            <a:spAutoFit/>
          </a:bodyPr>
          <a:lstStyle/>
          <a:p>
            <a:pPr algn="ctr"/>
            <a:r>
              <a:rPr lang="en-US" sz="2400" b="1" dirty="0" smtClean="0">
                <a:solidFill>
                  <a:srgbClr val="FF0000"/>
                </a:solidFill>
                <a:latin typeface="Times New Roman" pitchFamily="18" charset="0"/>
                <a:cs typeface="Times New Roman" pitchFamily="18" charset="0"/>
              </a:rPr>
              <a:t>F</a:t>
            </a:r>
            <a:endParaRPr lang="en-US" sz="2400" b="1" dirty="0">
              <a:solidFill>
                <a:srgbClr val="FF0000"/>
              </a:solidFill>
              <a:latin typeface="Times New Roman" pitchFamily="18" charset="0"/>
              <a:cs typeface="Times New Roman" pitchFamily="18" charset="0"/>
            </a:endParaRPr>
          </a:p>
        </p:txBody>
      </p:sp>
      <p:cxnSp>
        <p:nvCxnSpPr>
          <p:cNvPr id="23" name="Straight Connector 22"/>
          <p:cNvCxnSpPr/>
          <p:nvPr/>
        </p:nvCxnSpPr>
        <p:spPr>
          <a:xfrm>
            <a:off x="5271655" y="3020290"/>
            <a:ext cx="37338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24" name="Straight Connector 23"/>
          <p:cNvCxnSpPr/>
          <p:nvPr/>
        </p:nvCxnSpPr>
        <p:spPr>
          <a:xfrm>
            <a:off x="152400" y="3352800"/>
            <a:ext cx="76962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25" name="TextBox 24"/>
          <p:cNvSpPr txBox="1"/>
          <p:nvPr/>
        </p:nvSpPr>
        <p:spPr>
          <a:xfrm>
            <a:off x="8151668" y="5948520"/>
            <a:ext cx="457200" cy="461665"/>
          </a:xfrm>
          <a:prstGeom prst="rect">
            <a:avLst/>
          </a:prstGeom>
          <a:noFill/>
        </p:spPr>
        <p:txBody>
          <a:bodyPr wrap="square" rtlCol="0">
            <a:spAutoFit/>
          </a:bodyPr>
          <a:lstStyle/>
          <a:p>
            <a:pPr algn="ctr"/>
            <a:r>
              <a:rPr lang="en-US" sz="2400" b="1" dirty="0" smtClean="0">
                <a:solidFill>
                  <a:srgbClr val="FF0000"/>
                </a:solidFill>
                <a:latin typeface="Times New Roman" pitchFamily="18" charset="0"/>
                <a:cs typeface="Times New Roman" pitchFamily="18" charset="0"/>
              </a:rPr>
              <a:t>T</a:t>
            </a:r>
            <a:endParaRPr lang="en-US" sz="2400" b="1" dirty="0">
              <a:solidFill>
                <a:srgbClr val="FF0000"/>
              </a:solidFill>
              <a:latin typeface="Times New Roman" pitchFamily="18" charset="0"/>
              <a:cs typeface="Times New Roman" pitchFamily="18" charset="0"/>
            </a:endParaRPr>
          </a:p>
        </p:txBody>
      </p:sp>
      <p:cxnSp>
        <p:nvCxnSpPr>
          <p:cNvPr id="27" name="Straight Connector 26"/>
          <p:cNvCxnSpPr/>
          <p:nvPr/>
        </p:nvCxnSpPr>
        <p:spPr>
          <a:xfrm>
            <a:off x="0" y="1905000"/>
            <a:ext cx="15240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29" name="Straight Connector 28"/>
          <p:cNvCxnSpPr/>
          <p:nvPr/>
        </p:nvCxnSpPr>
        <p:spPr>
          <a:xfrm>
            <a:off x="4271529" y="3774489"/>
            <a:ext cx="4796271"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31" name="Straight Connector 30"/>
          <p:cNvCxnSpPr/>
          <p:nvPr/>
        </p:nvCxnSpPr>
        <p:spPr>
          <a:xfrm>
            <a:off x="73602" y="4114800"/>
            <a:ext cx="3583998"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69246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27"/>
                                        </p:tgtEl>
                                      </p:cBhvr>
                                    </p:animEffect>
                                    <p:set>
                                      <p:cBhvr>
                                        <p:cTn id="25" dur="1" fill="hold">
                                          <p:stCondLst>
                                            <p:cond delay="499"/>
                                          </p:stCondLst>
                                        </p:cTn>
                                        <p:tgtEl>
                                          <p:spTgt spid="27"/>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nodeType="clickEffect">
                                  <p:stCondLst>
                                    <p:cond delay="0"/>
                                  </p:stCondLst>
                                  <p:childTnLst>
                                    <p:animEffect transition="out" filter="fade">
                                      <p:cBhvr>
                                        <p:cTn id="39" dur="500"/>
                                        <p:tgtEl>
                                          <p:spTgt spid="15"/>
                                        </p:tgtEl>
                                      </p:cBhvr>
                                    </p:animEffect>
                                    <p:set>
                                      <p:cBhvr>
                                        <p:cTn id="40" dur="1" fill="hold">
                                          <p:stCondLst>
                                            <p:cond delay="499"/>
                                          </p:stCondLst>
                                        </p:cTn>
                                        <p:tgtEl>
                                          <p:spTgt spid="15"/>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500"/>
                                        <p:tgtEl>
                                          <p:spTgt spid="11"/>
                                        </p:tgtEl>
                                      </p:cBhvr>
                                    </p:animEffect>
                                  </p:childTnLst>
                                </p:cTn>
                              </p:par>
                              <p:par>
                                <p:cTn id="46" presetID="10" presetClass="entr" presetSubtype="0" fill="hold" nodeType="with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500"/>
                                        <p:tgtEl>
                                          <p:spTgt spid="19"/>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nodeType="clickEffect">
                                  <p:stCondLst>
                                    <p:cond delay="0"/>
                                  </p:stCondLst>
                                  <p:childTnLst>
                                    <p:animEffect transition="out" filter="fade">
                                      <p:cBhvr>
                                        <p:cTn id="57" dur="500"/>
                                        <p:tgtEl>
                                          <p:spTgt spid="11"/>
                                        </p:tgtEl>
                                      </p:cBhvr>
                                    </p:animEffect>
                                    <p:set>
                                      <p:cBhvr>
                                        <p:cTn id="58" dur="1" fill="hold">
                                          <p:stCondLst>
                                            <p:cond delay="499"/>
                                          </p:stCondLst>
                                        </p:cTn>
                                        <p:tgtEl>
                                          <p:spTgt spid="11"/>
                                        </p:tgtEl>
                                        <p:attrNameLst>
                                          <p:attrName>style.visibility</p:attrName>
                                        </p:attrNameLst>
                                      </p:cBhvr>
                                      <p:to>
                                        <p:strVal val="hidden"/>
                                      </p:to>
                                    </p:set>
                                  </p:childTnLst>
                                </p:cTn>
                              </p:par>
                              <p:par>
                                <p:cTn id="59" presetID="10" presetClass="exit" presetSubtype="0" fill="hold" nodeType="withEffect">
                                  <p:stCondLst>
                                    <p:cond delay="0"/>
                                  </p:stCondLst>
                                  <p:childTnLst>
                                    <p:animEffect transition="out" filter="fade">
                                      <p:cBhvr>
                                        <p:cTn id="60" dur="500"/>
                                        <p:tgtEl>
                                          <p:spTgt spid="13"/>
                                        </p:tgtEl>
                                      </p:cBhvr>
                                    </p:animEffect>
                                    <p:set>
                                      <p:cBhvr>
                                        <p:cTn id="61" dur="1" fill="hold">
                                          <p:stCondLst>
                                            <p:cond delay="499"/>
                                          </p:stCondLst>
                                        </p:cTn>
                                        <p:tgtEl>
                                          <p:spTgt spid="13"/>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fade">
                                      <p:cBhvr>
                                        <p:cTn id="66" dur="500"/>
                                        <p:tgtEl>
                                          <p:spTgt spid="23"/>
                                        </p:tgtEl>
                                      </p:cBhvr>
                                    </p:animEffect>
                                  </p:childTnLst>
                                </p:cTn>
                              </p:par>
                              <p:par>
                                <p:cTn id="67" presetID="10" presetClass="entr" presetSubtype="0" fill="hold"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fade">
                                      <p:cBhvr>
                                        <p:cTn id="69" dur="500"/>
                                        <p:tgtEl>
                                          <p:spTgt spid="24"/>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fade">
                                      <p:cBhvr>
                                        <p:cTn id="74" dur="500"/>
                                        <p:tgtEl>
                                          <p:spTgt spid="21"/>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fade">
                                      <p:cBhvr>
                                        <p:cTn id="79" dur="500"/>
                                        <p:tgtEl>
                                          <p:spTgt spid="22"/>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xit" presetSubtype="0" fill="hold" nodeType="clickEffect">
                                  <p:stCondLst>
                                    <p:cond delay="0"/>
                                  </p:stCondLst>
                                  <p:childTnLst>
                                    <p:animEffect transition="out" filter="fade">
                                      <p:cBhvr>
                                        <p:cTn id="83" dur="500"/>
                                        <p:tgtEl>
                                          <p:spTgt spid="23"/>
                                        </p:tgtEl>
                                      </p:cBhvr>
                                    </p:animEffect>
                                    <p:set>
                                      <p:cBhvr>
                                        <p:cTn id="84" dur="1" fill="hold">
                                          <p:stCondLst>
                                            <p:cond delay="499"/>
                                          </p:stCondLst>
                                        </p:cTn>
                                        <p:tgtEl>
                                          <p:spTgt spid="23"/>
                                        </p:tgtEl>
                                        <p:attrNameLst>
                                          <p:attrName>style.visibility</p:attrName>
                                        </p:attrNameLst>
                                      </p:cBhvr>
                                      <p:to>
                                        <p:strVal val="hidden"/>
                                      </p:to>
                                    </p:set>
                                  </p:childTnLst>
                                </p:cTn>
                              </p:par>
                              <p:par>
                                <p:cTn id="85" presetID="10" presetClass="exit" presetSubtype="0" fill="hold" nodeType="withEffect">
                                  <p:stCondLst>
                                    <p:cond delay="0"/>
                                  </p:stCondLst>
                                  <p:childTnLst>
                                    <p:animEffect transition="out" filter="fade">
                                      <p:cBhvr>
                                        <p:cTn id="86" dur="500"/>
                                        <p:tgtEl>
                                          <p:spTgt spid="24"/>
                                        </p:tgtEl>
                                      </p:cBhvr>
                                    </p:animEffect>
                                    <p:set>
                                      <p:cBhvr>
                                        <p:cTn id="87" dur="1" fill="hold">
                                          <p:stCondLst>
                                            <p:cond delay="499"/>
                                          </p:stCondLst>
                                        </p:cTn>
                                        <p:tgtEl>
                                          <p:spTgt spid="24"/>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29"/>
                                        </p:tgtEl>
                                        <p:attrNameLst>
                                          <p:attrName>style.visibility</p:attrName>
                                        </p:attrNameLst>
                                      </p:cBhvr>
                                      <p:to>
                                        <p:strVal val="visible"/>
                                      </p:to>
                                    </p:set>
                                    <p:animEffect transition="in" filter="fade">
                                      <p:cBhvr>
                                        <p:cTn id="92" dur="500"/>
                                        <p:tgtEl>
                                          <p:spTgt spid="29"/>
                                        </p:tgtEl>
                                      </p:cBhvr>
                                    </p:animEffect>
                                  </p:childTnLst>
                                </p:cTn>
                              </p:par>
                              <p:par>
                                <p:cTn id="93" presetID="10" presetClass="entr" presetSubtype="0" fill="hold" nodeType="withEffect">
                                  <p:stCondLst>
                                    <p:cond delay="0"/>
                                  </p:stCondLst>
                                  <p:childTnLst>
                                    <p:set>
                                      <p:cBhvr>
                                        <p:cTn id="94" dur="1" fill="hold">
                                          <p:stCondLst>
                                            <p:cond delay="0"/>
                                          </p:stCondLst>
                                        </p:cTn>
                                        <p:tgtEl>
                                          <p:spTgt spid="31"/>
                                        </p:tgtEl>
                                        <p:attrNameLst>
                                          <p:attrName>style.visibility</p:attrName>
                                        </p:attrNameLst>
                                      </p:cBhvr>
                                      <p:to>
                                        <p:strVal val="visible"/>
                                      </p:to>
                                    </p:set>
                                    <p:animEffect transition="in" filter="fade">
                                      <p:cBhvr>
                                        <p:cTn id="95" dur="500"/>
                                        <p:tgtEl>
                                          <p:spTgt spid="31"/>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25"/>
                                        </p:tgtEl>
                                        <p:attrNameLst>
                                          <p:attrName>style.visibility</p:attrName>
                                        </p:attrNameLst>
                                      </p:cBhvr>
                                      <p:to>
                                        <p:strVal val="visible"/>
                                      </p:to>
                                    </p:set>
                                    <p:animEffect transition="in" filter="fade">
                                      <p:cBhvr>
                                        <p:cTn id="10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19" grpId="0"/>
      <p:bldP spid="22" grpId="0"/>
      <p:bldP spid="2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938644" y="381000"/>
            <a:ext cx="8281556" cy="830997"/>
          </a:xfrm>
          <a:prstGeom prst="rect">
            <a:avLst/>
          </a:prstGeom>
        </p:spPr>
        <p:txBody>
          <a:bodyPr wrap="square">
            <a:spAutoFit/>
          </a:bodyPr>
          <a:lstStyle/>
          <a:p>
            <a:r>
              <a:rPr lang="en-US" sz="2400" b="1" dirty="0">
                <a:latin typeface="Times New Roman" pitchFamily="18" charset="0"/>
                <a:cs typeface="Times New Roman" pitchFamily="18" charset="0"/>
              </a:rPr>
              <a:t>V. Read the following passage and choose suitable words to fill the blanks</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7" name="Rectangle 6"/>
          <p:cNvSpPr/>
          <p:nvPr/>
        </p:nvSpPr>
        <p:spPr>
          <a:xfrm>
            <a:off x="0" y="1143000"/>
            <a:ext cx="9144000" cy="5262979"/>
          </a:xfrm>
          <a:prstGeom prst="rect">
            <a:avLst/>
          </a:prstGeom>
        </p:spPr>
        <p:txBody>
          <a:bodyPr wrap="square">
            <a:spAutoFit/>
          </a:bodyPr>
          <a:lstStyle/>
          <a:p>
            <a:pPr algn="just"/>
            <a:r>
              <a:rPr lang="en-US" sz="2400" dirty="0" smtClean="0">
                <a:latin typeface="Times New Roman" pitchFamily="18" charset="0"/>
                <a:cs typeface="Times New Roman" pitchFamily="18" charset="0"/>
              </a:rPr>
              <a:t>Jack</a:t>
            </a:r>
            <a:r>
              <a:rPr lang="en-US" sz="2400" dirty="0">
                <a:latin typeface="Times New Roman" pitchFamily="18" charset="0"/>
                <a:cs typeface="Times New Roman" pitchFamily="18" charset="0"/>
              </a:rPr>
              <a:t> usually sees films on television (76)………dinner. After </a:t>
            </a:r>
            <a:r>
              <a:rPr lang="en-US" sz="2400" dirty="0" smtClean="0">
                <a:latin typeface="Times New Roman" pitchFamily="18" charset="0"/>
                <a:cs typeface="Times New Roman" pitchFamily="18" charset="0"/>
              </a:rPr>
              <a:t>dinner</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he</a:t>
            </a:r>
            <a:r>
              <a:rPr lang="en-US" sz="2400" dirty="0">
                <a:latin typeface="Times New Roman" pitchFamily="18" charset="0"/>
                <a:cs typeface="Times New Roman" pitchFamily="18" charset="0"/>
              </a:rPr>
              <a:t> usually (77)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his homework. </a:t>
            </a:r>
            <a:r>
              <a:rPr lang="en-US" sz="2400" dirty="0" smtClean="0">
                <a:latin typeface="Times New Roman" pitchFamily="18" charset="0"/>
                <a:cs typeface="Times New Roman" pitchFamily="18" charset="0"/>
              </a:rPr>
              <a:t>Sometimes</a:t>
            </a:r>
            <a:r>
              <a:rPr lang="en-US" sz="2400" dirty="0">
                <a:latin typeface="Times New Roman" pitchFamily="18" charset="0"/>
                <a:cs typeface="Times New Roman" pitchFamily="18" charset="0"/>
              </a:rPr>
              <a:t> when there is a test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next day, </a:t>
            </a:r>
            <a:r>
              <a:rPr lang="en-US" sz="2400" dirty="0" smtClean="0">
                <a:latin typeface="Times New Roman" pitchFamily="18" charset="0"/>
                <a:cs typeface="Times New Roman" pitchFamily="18" charset="0"/>
              </a:rPr>
              <a:t>he </a:t>
            </a:r>
            <a:r>
              <a:rPr lang="en-US" sz="2400" dirty="0">
                <a:latin typeface="Times New Roman" pitchFamily="18" charset="0"/>
                <a:cs typeface="Times New Roman" pitchFamily="18" charset="0"/>
              </a:rPr>
              <a:t>doesn’t watch (78)………. He goes to </a:t>
            </a:r>
            <a:r>
              <a:rPr lang="en-US" sz="2400" dirty="0" smtClean="0">
                <a:latin typeface="Times New Roman" pitchFamily="18" charset="0"/>
                <a:cs typeface="Times New Roman" pitchFamily="18" charset="0"/>
              </a:rPr>
              <a:t>school from</a:t>
            </a:r>
            <a:r>
              <a:rPr lang="en-US" sz="2400" dirty="0">
                <a:latin typeface="Times New Roman" pitchFamily="18" charset="0"/>
                <a:cs typeface="Times New Roman" pitchFamily="18" charset="0"/>
              </a:rPr>
              <a:t> Monday </a:t>
            </a:r>
          </a:p>
          <a:p>
            <a:pPr algn="just"/>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79</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Friday. He leaves home at 8 o’clock in </a:t>
            </a:r>
            <a:r>
              <a:rPr lang="en-US" sz="2400" dirty="0" smtClean="0">
                <a:latin typeface="Times New Roman" pitchFamily="18" charset="0"/>
                <a:cs typeface="Times New Roman" pitchFamily="18" charset="0"/>
              </a:rPr>
              <a:t>the morning</a:t>
            </a:r>
            <a:r>
              <a:rPr lang="en-US" sz="2400" dirty="0">
                <a:latin typeface="Times New Roman" pitchFamily="18" charset="0"/>
                <a:cs typeface="Times New Roman" pitchFamily="18" charset="0"/>
              </a:rPr>
              <a:t> and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comes</a:t>
            </a:r>
            <a:r>
              <a:rPr lang="en-US" sz="2400" dirty="0">
                <a:latin typeface="Times New Roman" pitchFamily="18" charset="0"/>
                <a:cs typeface="Times New Roman" pitchFamily="18" charset="0"/>
              </a:rPr>
              <a:t> home at half past three in the afternoon. Today is Saturday and he </a:t>
            </a:r>
            <a:r>
              <a:rPr lang="en-US" sz="2400" dirty="0" smtClean="0">
                <a:latin typeface="Times New Roman" pitchFamily="18" charset="0"/>
                <a:cs typeface="Times New Roman" pitchFamily="18" charset="0"/>
              </a:rPr>
              <a:t>isn’t </a:t>
            </a:r>
            <a:r>
              <a:rPr lang="en-US" sz="2400" dirty="0">
                <a:latin typeface="Times New Roman" pitchFamily="18" charset="0"/>
                <a:cs typeface="Times New Roman" pitchFamily="18" charset="0"/>
              </a:rPr>
              <a:t>going to school. He is </a:t>
            </a:r>
            <a:r>
              <a:rPr lang="en-US" sz="2400" dirty="0" smtClean="0">
                <a:latin typeface="Times New Roman" pitchFamily="18" charset="0"/>
                <a:cs typeface="Times New Roman" pitchFamily="18" charset="0"/>
              </a:rPr>
              <a:t>playing</a:t>
            </a:r>
            <a:r>
              <a:rPr lang="en-US" sz="2400" dirty="0">
                <a:latin typeface="Times New Roman" pitchFamily="18" charset="0"/>
                <a:cs typeface="Times New Roman" pitchFamily="18" charset="0"/>
              </a:rPr>
              <a:t> table tennis with (80)……… neighbor, Jim. They often play table tennis on the weekends. They want to stay healthy.</a:t>
            </a:r>
          </a:p>
          <a:p>
            <a:r>
              <a:rPr lang="en-US" sz="2400" dirty="0">
                <a:latin typeface="Times New Roman" pitchFamily="18" charset="0"/>
                <a:cs typeface="Times New Roman" pitchFamily="18" charset="0"/>
              </a:rPr>
              <a:t>76. A. in	B. at			C. after		</a:t>
            </a:r>
            <a:r>
              <a:rPr lang="en-US" sz="2400" dirty="0" smtClean="0">
                <a:latin typeface="Times New Roman" pitchFamily="18" charset="0"/>
                <a:cs typeface="Times New Roman" pitchFamily="18" charset="0"/>
              </a:rPr>
              <a:t>	D</a:t>
            </a:r>
            <a:r>
              <a:rPr lang="en-US" sz="2400" dirty="0">
                <a:latin typeface="Times New Roman" pitchFamily="18" charset="0"/>
                <a:cs typeface="Times New Roman" pitchFamily="18" charset="0"/>
              </a:rPr>
              <a:t>. before</a:t>
            </a:r>
          </a:p>
          <a:p>
            <a:r>
              <a:rPr lang="en-US" sz="2400" dirty="0">
                <a:latin typeface="Times New Roman" pitchFamily="18" charset="0"/>
                <a:cs typeface="Times New Roman" pitchFamily="18" charset="0"/>
              </a:rPr>
              <a:t>77. A. do	B. does		C. doing		D. to do</a:t>
            </a:r>
          </a:p>
          <a:p>
            <a:r>
              <a:rPr lang="en-US" sz="2400" dirty="0">
                <a:latin typeface="Times New Roman" pitchFamily="18" charset="0"/>
                <a:cs typeface="Times New Roman" pitchFamily="18" charset="0"/>
              </a:rPr>
              <a:t>78. A. radio	B. music		C. television		D. new</a:t>
            </a:r>
          </a:p>
          <a:p>
            <a:r>
              <a:rPr lang="en-US" sz="2400" dirty="0">
                <a:latin typeface="Times New Roman" pitchFamily="18" charset="0"/>
                <a:cs typeface="Times New Roman" pitchFamily="18" charset="0"/>
              </a:rPr>
              <a:t>79. A. on	B. in			C. at			D. to</a:t>
            </a:r>
          </a:p>
          <a:p>
            <a:r>
              <a:rPr lang="en-US" sz="2400" dirty="0">
                <a:latin typeface="Times New Roman" pitchFamily="18" charset="0"/>
                <a:cs typeface="Times New Roman" pitchFamily="18" charset="0"/>
              </a:rPr>
              <a:t>80. A. his	B. her			C. him			D. their</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a:t>
            </a:r>
          </a:p>
        </p:txBody>
      </p:sp>
      <p:sp>
        <p:nvSpPr>
          <p:cNvPr id="4" name="Oval 3"/>
          <p:cNvSpPr/>
          <p:nvPr/>
        </p:nvSpPr>
        <p:spPr>
          <a:xfrm>
            <a:off x="7315200" y="41148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1828800" y="44958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4597976" y="4862945"/>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7315200" y="5243945"/>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469322" y="5597235"/>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1612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0" grpId="0" animBg="1"/>
      <p:bldP spid="32" grpId="0" animBg="1"/>
      <p:bldP spid="33" grpId="0" animBg="1"/>
      <p:bldP spid="3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38644" y="381000"/>
            <a:ext cx="8281556" cy="461665"/>
          </a:xfrm>
          <a:prstGeom prst="rect">
            <a:avLst/>
          </a:prstGeom>
        </p:spPr>
        <p:txBody>
          <a:bodyPr wrap="square">
            <a:spAutoFit/>
          </a:bodyPr>
          <a:lstStyle/>
          <a:p>
            <a:r>
              <a:rPr lang="en-US" sz="2400" b="1" dirty="0"/>
              <a:t>VI. Read the passage and answer the questions</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6" name="Rectangle 5"/>
          <p:cNvSpPr/>
          <p:nvPr/>
        </p:nvSpPr>
        <p:spPr>
          <a:xfrm>
            <a:off x="0" y="762000"/>
            <a:ext cx="9144000" cy="5632311"/>
          </a:xfrm>
          <a:prstGeom prst="rect">
            <a:avLst/>
          </a:prstGeom>
        </p:spPr>
        <p:txBody>
          <a:bodyPr wrap="square">
            <a:spAutoFit/>
          </a:bodyPr>
          <a:lstStyle/>
          <a:p>
            <a:pPr algn="just"/>
            <a:r>
              <a:rPr lang="en-US" sz="2400" dirty="0" smtClean="0">
                <a:latin typeface="Times New Roman" pitchFamily="18" charset="0"/>
                <a:cs typeface="Times New Roman" pitchFamily="18" charset="0"/>
              </a:rPr>
              <a:t>	</a:t>
            </a:r>
            <a:r>
              <a:rPr lang="en-US" sz="2400" spc="-20" dirty="0" smtClean="0">
                <a:latin typeface="Times New Roman" pitchFamily="18" charset="0"/>
                <a:cs typeface="Times New Roman" pitchFamily="18" charset="0"/>
              </a:rPr>
              <a:t>Nowadays, television becomes very popular. Both old and young people enjoy watching it very  much. TV programs attract millions of viewers all around the world. In addition to the news, television station also broadcasts many interesting programs such as sports, music, cartoon, wild life, popular science report, contest, movies, etc. At present, people can enjoy a live program on TV. Live program helps us see events at the same time as they are happening. In our country, we often watch live TV program of important events and international football matches.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81. Who enjoys watching television?                       </a:t>
            </a:r>
          </a:p>
          <a:p>
            <a:pPr algn="just"/>
            <a:r>
              <a:rPr lang="en-US" sz="2400" dirty="0" smtClean="0">
                <a:latin typeface="Times New Roman" pitchFamily="18" charset="0"/>
                <a:cs typeface="Times New Roman" pitchFamily="18" charset="0"/>
              </a:rPr>
              <a:t>82. What does television station broadcast ?</a:t>
            </a:r>
          </a:p>
          <a:p>
            <a:pPr algn="just"/>
            <a:r>
              <a:rPr lang="en-US" sz="2400" dirty="0" smtClean="0">
                <a:latin typeface="Times New Roman" pitchFamily="18" charset="0"/>
                <a:cs typeface="Times New Roman" pitchFamily="18" charset="0"/>
              </a:rPr>
              <a:t>83. What program helps us see events at the same time as they are happening?</a:t>
            </a:r>
          </a:p>
          <a:p>
            <a:pPr algn="just"/>
            <a:r>
              <a:rPr lang="en-US" sz="2400" dirty="0" smtClean="0">
                <a:latin typeface="Times New Roman" pitchFamily="18" charset="0"/>
                <a:cs typeface="Times New Roman" pitchFamily="18" charset="0"/>
              </a:rPr>
              <a:t>84. What live TV programs do we often watch in our country ?</a:t>
            </a:r>
            <a:r>
              <a:rPr lang="en-US" sz="2400" b="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85.  Does television become very popular nowadays?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6657971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38644" y="381000"/>
            <a:ext cx="8281556" cy="461665"/>
          </a:xfrm>
          <a:prstGeom prst="rect">
            <a:avLst/>
          </a:prstGeom>
        </p:spPr>
        <p:txBody>
          <a:bodyPr wrap="square">
            <a:spAutoFit/>
          </a:bodyPr>
          <a:lstStyle/>
          <a:p>
            <a:r>
              <a:rPr lang="en-US" sz="2400" b="1" dirty="0"/>
              <a:t>VI. Read the passage and answer the questions</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6" name="Rectangle 5"/>
          <p:cNvSpPr/>
          <p:nvPr/>
        </p:nvSpPr>
        <p:spPr>
          <a:xfrm>
            <a:off x="0" y="762000"/>
            <a:ext cx="9144000" cy="3785652"/>
          </a:xfrm>
          <a:prstGeom prst="rect">
            <a:avLst/>
          </a:prstGeom>
        </p:spPr>
        <p:txBody>
          <a:bodyPr wrap="square">
            <a:spAutoFit/>
          </a:bodyPr>
          <a:lstStyle/>
          <a:p>
            <a:pPr algn="just"/>
            <a:r>
              <a:rPr lang="en-US" sz="2400" dirty="0" smtClean="0">
                <a:latin typeface="Times New Roman" pitchFamily="18" charset="0"/>
                <a:cs typeface="Times New Roman" pitchFamily="18" charset="0"/>
              </a:rPr>
              <a:t>	</a:t>
            </a:r>
            <a:r>
              <a:rPr lang="en-US" sz="2400" spc="-20" dirty="0" smtClean="0">
                <a:latin typeface="Times New Roman" pitchFamily="18" charset="0"/>
                <a:cs typeface="Times New Roman" pitchFamily="18" charset="0"/>
              </a:rPr>
              <a:t>Nowadays, television becomes very popular. Both old and young people enjoy watching it very  much. TV programs attract millions of viewers all around the world. In addition to the news, television station also broadcasts many interesting programs such as sports, music, cartoon, wild life, popular science report, contest, movies, etc. At present, people can enjoy a live program on TV. Live program helps us see events at the same time as they are happening. In our country, we often watch live TV program of important events and international football matches.      </a:t>
            </a:r>
          </a:p>
          <a:p>
            <a:pPr algn="just"/>
            <a:endParaRPr lang="en-US" sz="2400" dirty="0" smtClean="0">
              <a:solidFill>
                <a:srgbClr val="000099"/>
              </a:solidFill>
              <a:latin typeface="Times New Roman" pitchFamily="18" charset="0"/>
              <a:cs typeface="Times New Roman" pitchFamily="18" charset="0"/>
            </a:endParaRPr>
          </a:p>
          <a:p>
            <a:pPr algn="just"/>
            <a:r>
              <a:rPr lang="en-US" sz="2400" dirty="0" smtClean="0">
                <a:solidFill>
                  <a:srgbClr val="000099"/>
                </a:solidFill>
                <a:latin typeface="Times New Roman" pitchFamily="18" charset="0"/>
                <a:cs typeface="Times New Roman" pitchFamily="18" charset="0"/>
              </a:rPr>
              <a:t>81. Who enjoys watching television?                       </a:t>
            </a:r>
          </a:p>
        </p:txBody>
      </p:sp>
      <p:sp>
        <p:nvSpPr>
          <p:cNvPr id="7" name="TextBox 6"/>
          <p:cNvSpPr txBox="1"/>
          <p:nvPr/>
        </p:nvSpPr>
        <p:spPr>
          <a:xfrm>
            <a:off x="228600" y="4572000"/>
            <a:ext cx="8991600" cy="461665"/>
          </a:xfrm>
          <a:prstGeom prst="rect">
            <a:avLst/>
          </a:prstGeom>
          <a:noFill/>
        </p:spPr>
        <p:txBody>
          <a:bodyPr wrap="square" rtlCol="0">
            <a:spAutoFit/>
          </a:bodyPr>
          <a:lstStyle/>
          <a:p>
            <a:r>
              <a:rPr lang="en-US" sz="2400" spc="-20" dirty="0">
                <a:solidFill>
                  <a:srgbClr val="000099"/>
                </a:solidFill>
                <a:latin typeface="Times New Roman" pitchFamily="18" charset="0"/>
                <a:cs typeface="Times New Roman" pitchFamily="18" charset="0"/>
              </a:rPr>
              <a:t>Both old and young people enjoy </a:t>
            </a:r>
            <a:r>
              <a:rPr lang="en-US" sz="2400" spc="-20" dirty="0" smtClean="0">
                <a:solidFill>
                  <a:srgbClr val="000099"/>
                </a:solidFill>
                <a:latin typeface="Times New Roman" pitchFamily="18" charset="0"/>
                <a:cs typeface="Times New Roman" pitchFamily="18" charset="0"/>
              </a:rPr>
              <a:t>watching it</a:t>
            </a:r>
            <a:r>
              <a:rPr lang="en-US" sz="2400" dirty="0" smtClean="0">
                <a:solidFill>
                  <a:srgbClr val="000099"/>
                </a:solidFill>
                <a:latin typeface="Times New Roman" pitchFamily="18" charset="0"/>
                <a:cs typeface="Times New Roman" pitchFamily="18" charset="0"/>
              </a:rPr>
              <a:t>.</a:t>
            </a:r>
            <a:endParaRPr lang="en-US" sz="2400"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6629400" y="1143000"/>
            <a:ext cx="25146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a:off x="76200" y="1524000"/>
            <a:ext cx="47244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921109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38644" y="381000"/>
            <a:ext cx="8281556" cy="461665"/>
          </a:xfrm>
          <a:prstGeom prst="rect">
            <a:avLst/>
          </a:prstGeom>
        </p:spPr>
        <p:txBody>
          <a:bodyPr wrap="square">
            <a:spAutoFit/>
          </a:bodyPr>
          <a:lstStyle/>
          <a:p>
            <a:r>
              <a:rPr lang="en-US" sz="2400" b="1" dirty="0"/>
              <a:t>VI. Read the passage and answer the questions</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6" name="Rectangle 5"/>
          <p:cNvSpPr/>
          <p:nvPr/>
        </p:nvSpPr>
        <p:spPr>
          <a:xfrm>
            <a:off x="0" y="762000"/>
            <a:ext cx="9144000" cy="3785652"/>
          </a:xfrm>
          <a:prstGeom prst="rect">
            <a:avLst/>
          </a:prstGeom>
        </p:spPr>
        <p:txBody>
          <a:bodyPr wrap="square">
            <a:spAutoFit/>
          </a:bodyPr>
          <a:lstStyle/>
          <a:p>
            <a:pPr algn="just"/>
            <a:r>
              <a:rPr lang="en-US" sz="2400" dirty="0" smtClean="0">
                <a:latin typeface="Times New Roman" pitchFamily="18" charset="0"/>
                <a:cs typeface="Times New Roman" pitchFamily="18" charset="0"/>
              </a:rPr>
              <a:t>	</a:t>
            </a:r>
            <a:r>
              <a:rPr lang="en-US" sz="2400" spc="-20" dirty="0" smtClean="0">
                <a:latin typeface="Times New Roman" pitchFamily="18" charset="0"/>
                <a:cs typeface="Times New Roman" pitchFamily="18" charset="0"/>
              </a:rPr>
              <a:t>Nowadays, television becomes very popular. Both old and young people enjoy watching it very  much. TV programs attract millions of viewers all around the world. In addition to the news, television station also broadcasts many interesting programs such as sports, music, cartoon, wild life, popular science report, contest, movies, etc. At present, people can enjoy a live program on TV. Live program helps us see events at the same time as they are happening. In our country, we often watch live TV program of important events and international football matches.      </a:t>
            </a:r>
          </a:p>
          <a:p>
            <a:pPr algn="just"/>
            <a:endParaRPr lang="en-US" sz="2400" dirty="0" smtClean="0">
              <a:latin typeface="Times New Roman" pitchFamily="18" charset="0"/>
              <a:cs typeface="Times New Roman" pitchFamily="18" charset="0"/>
            </a:endParaRPr>
          </a:p>
          <a:p>
            <a:pPr algn="just"/>
            <a:r>
              <a:rPr lang="en-US" sz="2400" dirty="0" smtClean="0">
                <a:solidFill>
                  <a:srgbClr val="000099"/>
                </a:solidFill>
                <a:latin typeface="Times New Roman" pitchFamily="18" charset="0"/>
                <a:cs typeface="Times New Roman" pitchFamily="18" charset="0"/>
              </a:rPr>
              <a:t>82. What does television station broadcast ?</a:t>
            </a:r>
          </a:p>
        </p:txBody>
      </p:sp>
      <p:sp>
        <p:nvSpPr>
          <p:cNvPr id="7" name="TextBox 6"/>
          <p:cNvSpPr txBox="1"/>
          <p:nvPr/>
        </p:nvSpPr>
        <p:spPr>
          <a:xfrm>
            <a:off x="228600" y="4572000"/>
            <a:ext cx="8991600" cy="830997"/>
          </a:xfrm>
          <a:prstGeom prst="rect">
            <a:avLst/>
          </a:prstGeom>
          <a:noFill/>
        </p:spPr>
        <p:txBody>
          <a:bodyPr wrap="square" rtlCol="0">
            <a:spAutoFit/>
          </a:bodyPr>
          <a:lstStyle/>
          <a:p>
            <a:r>
              <a:rPr lang="en-US" sz="2400" spc="-20" dirty="0">
                <a:solidFill>
                  <a:srgbClr val="000099"/>
                </a:solidFill>
                <a:latin typeface="Times New Roman" pitchFamily="18" charset="0"/>
                <a:cs typeface="Times New Roman" pitchFamily="18" charset="0"/>
              </a:rPr>
              <a:t>television station </a:t>
            </a:r>
            <a:r>
              <a:rPr lang="en-US" sz="2400" spc="-20" dirty="0" smtClean="0">
                <a:solidFill>
                  <a:srgbClr val="000099"/>
                </a:solidFill>
                <a:latin typeface="Times New Roman" pitchFamily="18" charset="0"/>
                <a:cs typeface="Times New Roman" pitchFamily="18" charset="0"/>
              </a:rPr>
              <a:t>broadcasts </a:t>
            </a:r>
            <a:r>
              <a:rPr lang="en-US" sz="2400" spc="-20" dirty="0">
                <a:solidFill>
                  <a:srgbClr val="000099"/>
                </a:solidFill>
                <a:latin typeface="Times New Roman" pitchFamily="18" charset="0"/>
                <a:cs typeface="Times New Roman" pitchFamily="18" charset="0"/>
              </a:rPr>
              <a:t>many interesting programs such as sports, music, cartoon, wild life, popular science report, contest, movies, etc</a:t>
            </a:r>
            <a:r>
              <a:rPr lang="en-US" sz="2400" dirty="0" smtClean="0">
                <a:solidFill>
                  <a:srgbClr val="000099"/>
                </a:solidFill>
                <a:latin typeface="Times New Roman" pitchFamily="18" charset="0"/>
                <a:cs typeface="Times New Roman" pitchFamily="18" charset="0"/>
              </a:rPr>
              <a:t>.</a:t>
            </a:r>
            <a:endParaRPr lang="en-US" sz="2400"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685800" y="2237510"/>
            <a:ext cx="81534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a:off x="152400" y="2632227"/>
            <a:ext cx="66294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921109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38644" y="381000"/>
            <a:ext cx="8281556" cy="461665"/>
          </a:xfrm>
          <a:prstGeom prst="rect">
            <a:avLst/>
          </a:prstGeom>
        </p:spPr>
        <p:txBody>
          <a:bodyPr wrap="square">
            <a:spAutoFit/>
          </a:bodyPr>
          <a:lstStyle/>
          <a:p>
            <a:r>
              <a:rPr lang="en-US" sz="2400" b="1" dirty="0"/>
              <a:t>VI. Read the passage and answer the questions</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6" name="Rectangle 5"/>
          <p:cNvSpPr/>
          <p:nvPr/>
        </p:nvSpPr>
        <p:spPr>
          <a:xfrm>
            <a:off x="0" y="762000"/>
            <a:ext cx="9144000" cy="4154984"/>
          </a:xfrm>
          <a:prstGeom prst="rect">
            <a:avLst/>
          </a:prstGeom>
        </p:spPr>
        <p:txBody>
          <a:bodyPr wrap="square">
            <a:spAutoFit/>
          </a:bodyPr>
          <a:lstStyle/>
          <a:p>
            <a:pPr algn="just"/>
            <a:r>
              <a:rPr lang="en-US" sz="2400" dirty="0" smtClean="0">
                <a:latin typeface="Times New Roman" pitchFamily="18" charset="0"/>
                <a:cs typeface="Times New Roman" pitchFamily="18" charset="0"/>
              </a:rPr>
              <a:t>	</a:t>
            </a:r>
            <a:r>
              <a:rPr lang="en-US" sz="2400" spc="-20" dirty="0" smtClean="0">
                <a:latin typeface="Times New Roman" pitchFamily="18" charset="0"/>
                <a:cs typeface="Times New Roman" pitchFamily="18" charset="0"/>
              </a:rPr>
              <a:t>Nowadays, television becomes very popular. Both old and young people enjoy watching it very  much. TV programs attract millions of viewers all around the world. In addition to the news, television station also broadcasts many interesting programs such as sports, music, cartoon, wild life, popular science report, contest, movies, etc. At present, people can enjoy a live program on TV. Live program helps us see events at the same time as they are happening. In our country, we often watch live TV program of important events and international football matches.      </a:t>
            </a:r>
          </a:p>
          <a:p>
            <a:pPr algn="just"/>
            <a:endParaRPr lang="en-US" sz="2400" dirty="0" smtClean="0">
              <a:solidFill>
                <a:srgbClr val="000099"/>
              </a:solidFill>
              <a:latin typeface="Times New Roman" pitchFamily="18" charset="0"/>
              <a:cs typeface="Times New Roman" pitchFamily="18" charset="0"/>
            </a:endParaRPr>
          </a:p>
          <a:p>
            <a:pPr algn="just"/>
            <a:r>
              <a:rPr lang="en-US" sz="2400" dirty="0" smtClean="0">
                <a:solidFill>
                  <a:srgbClr val="000099"/>
                </a:solidFill>
                <a:latin typeface="Times New Roman" pitchFamily="18" charset="0"/>
                <a:cs typeface="Times New Roman" pitchFamily="18" charset="0"/>
              </a:rPr>
              <a:t>83. What program helps us see events at the same time as they are happening</a:t>
            </a:r>
            <a:r>
              <a:rPr lang="en-US" sz="2400" dirty="0" smtClean="0">
                <a:latin typeface="Times New Roman" pitchFamily="18" charset="0"/>
                <a:cs typeface="Times New Roman" pitchFamily="18" charset="0"/>
              </a:rPr>
              <a:t>?</a:t>
            </a:r>
          </a:p>
        </p:txBody>
      </p:sp>
      <p:sp>
        <p:nvSpPr>
          <p:cNvPr id="7" name="TextBox 6"/>
          <p:cNvSpPr txBox="1"/>
          <p:nvPr/>
        </p:nvSpPr>
        <p:spPr>
          <a:xfrm>
            <a:off x="152400" y="4884003"/>
            <a:ext cx="8991600" cy="461665"/>
          </a:xfrm>
          <a:prstGeom prst="rect">
            <a:avLst/>
          </a:prstGeom>
          <a:noFill/>
        </p:spPr>
        <p:txBody>
          <a:bodyPr wrap="square" rtlCol="0">
            <a:spAutoFit/>
          </a:bodyPr>
          <a:lstStyle/>
          <a:p>
            <a:r>
              <a:rPr lang="en-US" sz="2400" spc="-20" dirty="0">
                <a:solidFill>
                  <a:srgbClr val="000099"/>
                </a:solidFill>
                <a:latin typeface="Times New Roman" pitchFamily="18" charset="0"/>
                <a:cs typeface="Times New Roman" pitchFamily="18" charset="0"/>
              </a:rPr>
              <a:t>Live program helps us see events at the same time as they are happening</a:t>
            </a:r>
            <a:r>
              <a:rPr lang="en-US" sz="2400" dirty="0" smtClean="0">
                <a:solidFill>
                  <a:srgbClr val="000099"/>
                </a:solidFill>
                <a:latin typeface="Times New Roman" pitchFamily="18" charset="0"/>
                <a:cs typeface="Times New Roman" pitchFamily="18" charset="0"/>
              </a:rPr>
              <a:t>.</a:t>
            </a:r>
            <a:endParaRPr lang="en-US" sz="2400"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4191000" y="2971800"/>
            <a:ext cx="4901044"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a:off x="0" y="3352800"/>
            <a:ext cx="41910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921109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38644" y="381000"/>
            <a:ext cx="8281556" cy="461665"/>
          </a:xfrm>
          <a:prstGeom prst="rect">
            <a:avLst/>
          </a:prstGeom>
        </p:spPr>
        <p:txBody>
          <a:bodyPr wrap="square">
            <a:spAutoFit/>
          </a:bodyPr>
          <a:lstStyle/>
          <a:p>
            <a:r>
              <a:rPr lang="en-US" sz="2400" b="1" dirty="0"/>
              <a:t>VI. Read the passage and answer the questions</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6" name="Rectangle 5"/>
          <p:cNvSpPr/>
          <p:nvPr/>
        </p:nvSpPr>
        <p:spPr>
          <a:xfrm>
            <a:off x="0" y="762000"/>
            <a:ext cx="9144000" cy="3785652"/>
          </a:xfrm>
          <a:prstGeom prst="rect">
            <a:avLst/>
          </a:prstGeom>
        </p:spPr>
        <p:txBody>
          <a:bodyPr wrap="square">
            <a:spAutoFit/>
          </a:bodyPr>
          <a:lstStyle/>
          <a:p>
            <a:pPr algn="just"/>
            <a:r>
              <a:rPr lang="en-US" sz="2400" dirty="0" smtClean="0">
                <a:latin typeface="Times New Roman" pitchFamily="18" charset="0"/>
                <a:cs typeface="Times New Roman" pitchFamily="18" charset="0"/>
              </a:rPr>
              <a:t>	</a:t>
            </a:r>
            <a:r>
              <a:rPr lang="en-US" sz="2400" spc="-20" dirty="0" smtClean="0">
                <a:latin typeface="Times New Roman" pitchFamily="18" charset="0"/>
                <a:cs typeface="Times New Roman" pitchFamily="18" charset="0"/>
              </a:rPr>
              <a:t>Nowadays, television becomes very popular. Both old and young people enjoy watching it very  much. TV programs attract millions of viewers all around the world. In addition to the news, television station also broadcasts many interesting programs such as sports, music, cartoon, wild life, popular science report, contest, movies, etc. At present, people can enjoy a live program on TV. Live program helps us see events at the same time as they are happening. In our country, we often watch live TV program of important events and international football matches.      </a:t>
            </a:r>
          </a:p>
          <a:p>
            <a:pPr algn="just"/>
            <a:endParaRPr lang="en-US" sz="2400" dirty="0" smtClean="0">
              <a:latin typeface="Times New Roman" pitchFamily="18" charset="0"/>
              <a:cs typeface="Times New Roman" pitchFamily="18" charset="0"/>
            </a:endParaRPr>
          </a:p>
          <a:p>
            <a:pPr algn="just"/>
            <a:r>
              <a:rPr lang="en-US" sz="2400" dirty="0" smtClean="0">
                <a:solidFill>
                  <a:srgbClr val="000099"/>
                </a:solidFill>
                <a:latin typeface="Times New Roman" pitchFamily="18" charset="0"/>
                <a:cs typeface="Times New Roman" pitchFamily="18" charset="0"/>
              </a:rPr>
              <a:t>84. What live TV programs do we often watch in our country ?</a:t>
            </a:r>
            <a:r>
              <a:rPr lang="en-US" sz="2400" b="1" dirty="0" smtClean="0">
                <a:solidFill>
                  <a:srgbClr val="000099"/>
                </a:solidFill>
                <a:latin typeface="Times New Roman" pitchFamily="18" charset="0"/>
                <a:cs typeface="Times New Roman" pitchFamily="18" charset="0"/>
              </a:rPr>
              <a:t>     </a:t>
            </a:r>
            <a:endParaRPr lang="en-US" sz="2400" dirty="0" smtClean="0">
              <a:solidFill>
                <a:srgbClr val="000099"/>
              </a:solidFill>
              <a:latin typeface="Times New Roman" pitchFamily="18" charset="0"/>
              <a:cs typeface="Times New Roman" pitchFamily="18" charset="0"/>
            </a:endParaRPr>
          </a:p>
        </p:txBody>
      </p:sp>
      <p:sp>
        <p:nvSpPr>
          <p:cNvPr id="7" name="TextBox 6"/>
          <p:cNvSpPr txBox="1"/>
          <p:nvPr/>
        </p:nvSpPr>
        <p:spPr>
          <a:xfrm>
            <a:off x="152400" y="4648200"/>
            <a:ext cx="8991600" cy="830997"/>
          </a:xfrm>
          <a:prstGeom prst="rect">
            <a:avLst/>
          </a:prstGeom>
          <a:noFill/>
        </p:spPr>
        <p:txBody>
          <a:bodyPr wrap="square" rtlCol="0">
            <a:spAutoFit/>
          </a:bodyPr>
          <a:lstStyle/>
          <a:p>
            <a:r>
              <a:rPr lang="en-US" sz="2400" spc="-20" dirty="0">
                <a:solidFill>
                  <a:srgbClr val="000099"/>
                </a:solidFill>
                <a:latin typeface="Times New Roman" pitchFamily="18" charset="0"/>
                <a:cs typeface="Times New Roman" pitchFamily="18" charset="0"/>
              </a:rPr>
              <a:t>we often watch live TV program of important events and international football matches</a:t>
            </a:r>
            <a:r>
              <a:rPr lang="en-US" sz="2400" dirty="0" smtClean="0">
                <a:solidFill>
                  <a:srgbClr val="000099"/>
                </a:solidFill>
                <a:latin typeface="Times New Roman" pitchFamily="18" charset="0"/>
                <a:cs typeface="Times New Roman" pitchFamily="18" charset="0"/>
              </a:rPr>
              <a:t>.</a:t>
            </a:r>
            <a:endParaRPr lang="en-US" sz="2400"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4191000" y="3352800"/>
            <a:ext cx="4901044"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a:off x="152400" y="3733800"/>
            <a:ext cx="73914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921109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8644" y="457200"/>
            <a:ext cx="5867400" cy="461665"/>
          </a:xfrm>
          <a:prstGeom prst="rect">
            <a:avLst/>
          </a:prstGeom>
        </p:spPr>
        <p:txBody>
          <a:bodyPr wrap="square">
            <a:spAutoFit/>
          </a:bodyPr>
          <a:lstStyle/>
          <a:p>
            <a:r>
              <a:rPr lang="en-US" sz="2400" b="1" dirty="0">
                <a:latin typeface="Times New Roman" pitchFamily="18" charset="0"/>
                <a:cs typeface="Times New Roman" pitchFamily="18" charset="0"/>
              </a:rPr>
              <a:t>PART B. VOCABULARY &amp; GRAMMAR </a:t>
            </a:r>
            <a:endParaRPr lang="en-US" sz="2400" dirty="0">
              <a:latin typeface="Times New Roman" pitchFamily="18" charset="0"/>
              <a:cs typeface="Times New Roman" pitchFamily="18" charset="0"/>
            </a:endParaRPr>
          </a:p>
        </p:txBody>
      </p:sp>
      <p:sp>
        <p:nvSpPr>
          <p:cNvPr id="3" name="Rectangle 2"/>
          <p:cNvSpPr/>
          <p:nvPr/>
        </p:nvSpPr>
        <p:spPr>
          <a:xfrm>
            <a:off x="917862" y="841875"/>
            <a:ext cx="5867400" cy="461665"/>
          </a:xfrm>
          <a:prstGeom prst="rect">
            <a:avLst/>
          </a:prstGeom>
        </p:spPr>
        <p:txBody>
          <a:bodyPr wrap="square">
            <a:spAutoFit/>
          </a:bodyPr>
          <a:lstStyle/>
          <a:p>
            <a:r>
              <a:rPr lang="en-US" sz="2400" b="1" dirty="0" smtClean="0">
                <a:latin typeface="Times New Roman" pitchFamily="18" charset="0"/>
                <a:cs typeface="Times New Roman" pitchFamily="18" charset="0"/>
              </a:rPr>
              <a:t>I. Choose </a:t>
            </a:r>
            <a:r>
              <a:rPr lang="en-US" sz="2400" b="1" dirty="0">
                <a:latin typeface="Times New Roman" pitchFamily="18" charset="0"/>
                <a:cs typeface="Times New Roman" pitchFamily="18" charset="0"/>
              </a:rPr>
              <a:t>the correct answers. </a:t>
            </a:r>
            <a:endParaRPr lang="en-US" sz="2400" dirty="0">
              <a:latin typeface="Times New Roman" pitchFamily="18" charset="0"/>
              <a:cs typeface="Times New Roman" pitchFamily="18" charset="0"/>
            </a:endParaRPr>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sp>
        <p:nvSpPr>
          <p:cNvPr id="6" name="TextBox 5"/>
          <p:cNvSpPr txBox="1"/>
          <p:nvPr/>
        </p:nvSpPr>
        <p:spPr>
          <a:xfrm>
            <a:off x="0" y="1323319"/>
            <a:ext cx="9144000" cy="5262979"/>
          </a:xfrm>
          <a:prstGeom prst="rect">
            <a:avLst/>
          </a:prstGeom>
          <a:noFill/>
        </p:spPr>
        <p:txBody>
          <a:bodyPr wrap="square" rtlCol="0">
            <a:spAutoFit/>
          </a:bodyPr>
          <a:lstStyle/>
          <a:p>
            <a:r>
              <a:rPr lang="en-US" sz="2400" dirty="0">
                <a:latin typeface="Times New Roman" pitchFamily="18" charset="0"/>
                <a:cs typeface="Times New Roman" pitchFamily="18" charset="0"/>
              </a:rPr>
              <a:t>11. I first ____________ New York in 2005.</a:t>
            </a:r>
          </a:p>
          <a:p>
            <a:r>
              <a:rPr lang="en-US" sz="2400" dirty="0">
                <a:latin typeface="Times New Roman" pitchFamily="18" charset="0"/>
                <a:cs typeface="Times New Roman" pitchFamily="18" charset="0"/>
              </a:rPr>
              <a:t>A. went		B. have been	</a:t>
            </a:r>
            <a:r>
              <a:rPr lang="en-US" sz="2400" dirty="0" smtClean="0">
                <a:latin typeface="Times New Roman" pitchFamily="18" charset="0"/>
                <a:cs typeface="Times New Roman" pitchFamily="18" charset="0"/>
              </a:rPr>
              <a:t>C</a:t>
            </a:r>
            <a:r>
              <a:rPr lang="en-US" sz="2400" dirty="0">
                <a:latin typeface="Times New Roman" pitchFamily="18" charset="0"/>
                <a:cs typeface="Times New Roman" pitchFamily="18" charset="0"/>
              </a:rPr>
              <a:t>. have gone		D. visited</a:t>
            </a:r>
          </a:p>
          <a:p>
            <a:r>
              <a:rPr lang="en-US" sz="2400" dirty="0">
                <a:latin typeface="Times New Roman" pitchFamily="18" charset="0"/>
                <a:cs typeface="Times New Roman" pitchFamily="18" charset="0"/>
              </a:rPr>
              <a:t>12. “How much ____________ do you like?”  “- Two kilos.”</a:t>
            </a:r>
          </a:p>
          <a:p>
            <a:r>
              <a:rPr lang="en-US" sz="2400" dirty="0">
                <a:latin typeface="Times New Roman" pitchFamily="18" charset="0"/>
                <a:cs typeface="Times New Roman" pitchFamily="18" charset="0"/>
              </a:rPr>
              <a:t>A. eggs		B. sugar	</a:t>
            </a:r>
            <a:r>
              <a:rPr lang="en-US" sz="2400" dirty="0" smtClean="0">
                <a:latin typeface="Times New Roman" pitchFamily="18" charset="0"/>
                <a:cs typeface="Times New Roman" pitchFamily="18" charset="0"/>
              </a:rPr>
              <a:t>C</a:t>
            </a:r>
            <a:r>
              <a:rPr lang="en-US" sz="2400" dirty="0">
                <a:latin typeface="Times New Roman" pitchFamily="18" charset="0"/>
                <a:cs typeface="Times New Roman" pitchFamily="18" charset="0"/>
              </a:rPr>
              <a:t>. oranges		D. potatoes</a:t>
            </a:r>
          </a:p>
          <a:p>
            <a:r>
              <a:rPr lang="en-US" sz="2400" dirty="0">
                <a:latin typeface="Times New Roman" pitchFamily="18" charset="0"/>
                <a:cs typeface="Times New Roman" pitchFamily="18" charset="0"/>
              </a:rPr>
              <a:t>13. My brother likes watching TV </a:t>
            </a:r>
            <a:r>
              <a:rPr lang="en-US" sz="2400" dirty="0" smtClean="0">
                <a:latin typeface="Times New Roman" pitchFamily="18" charset="0"/>
                <a:cs typeface="Times New Roman" pitchFamily="18" charset="0"/>
              </a:rPr>
              <a:t>____ </a:t>
            </a:r>
            <a:r>
              <a:rPr lang="en-US" sz="2400" dirty="0">
                <a:latin typeface="Times New Roman" pitchFamily="18" charset="0"/>
                <a:cs typeface="Times New Roman" pitchFamily="18" charset="0"/>
              </a:rPr>
              <a:t>I like going out with my friends.</a:t>
            </a:r>
          </a:p>
          <a:p>
            <a:r>
              <a:rPr lang="en-US" sz="2400" dirty="0">
                <a:latin typeface="Times New Roman" pitchFamily="18" charset="0"/>
                <a:cs typeface="Times New Roman" pitchFamily="18" charset="0"/>
              </a:rPr>
              <a:t>A. and		</a:t>
            </a:r>
            <a:r>
              <a:rPr lang="en-US" sz="2400" dirty="0" smtClean="0">
                <a:latin typeface="Times New Roman" pitchFamily="18" charset="0"/>
                <a:cs typeface="Times New Roman" pitchFamily="18" charset="0"/>
              </a:rPr>
              <a:t>	B</a:t>
            </a:r>
            <a:r>
              <a:rPr lang="en-US" sz="2400" dirty="0">
                <a:latin typeface="Times New Roman" pitchFamily="18" charset="0"/>
                <a:cs typeface="Times New Roman" pitchFamily="18" charset="0"/>
              </a:rPr>
              <a:t>. but		</a:t>
            </a:r>
            <a:r>
              <a:rPr lang="en-US" sz="2400" dirty="0" smtClean="0">
                <a:latin typeface="Times New Roman" pitchFamily="18" charset="0"/>
                <a:cs typeface="Times New Roman" pitchFamily="18" charset="0"/>
              </a:rPr>
              <a:t>C</a:t>
            </a:r>
            <a:r>
              <a:rPr lang="en-US" sz="2400" dirty="0">
                <a:latin typeface="Times New Roman" pitchFamily="18" charset="0"/>
                <a:cs typeface="Times New Roman" pitchFamily="18" charset="0"/>
              </a:rPr>
              <a:t>. or			D. so</a:t>
            </a:r>
          </a:p>
          <a:p>
            <a:r>
              <a:rPr lang="en-US" sz="2400" dirty="0">
                <a:latin typeface="Times New Roman" pitchFamily="18" charset="0"/>
                <a:cs typeface="Times New Roman" pitchFamily="18" charset="0"/>
              </a:rPr>
              <a:t>14. What ____________they like?		- Orange juice, please!</a:t>
            </a:r>
          </a:p>
          <a:p>
            <a:r>
              <a:rPr lang="en-US" sz="2400" dirty="0">
                <a:latin typeface="Times New Roman" pitchFamily="18" charset="0"/>
                <a:cs typeface="Times New Roman" pitchFamily="18" charset="0"/>
              </a:rPr>
              <a:t>A. does		B. is		</a:t>
            </a:r>
            <a:r>
              <a:rPr lang="en-US" sz="2400" dirty="0" smtClean="0">
                <a:latin typeface="Times New Roman" pitchFamily="18" charset="0"/>
                <a:cs typeface="Times New Roman" pitchFamily="18" charset="0"/>
              </a:rPr>
              <a:t>C</a:t>
            </a:r>
            <a:r>
              <a:rPr lang="en-US" sz="2400" dirty="0">
                <a:latin typeface="Times New Roman" pitchFamily="18" charset="0"/>
                <a:cs typeface="Times New Roman" pitchFamily="18" charset="0"/>
              </a:rPr>
              <a:t>. are			D. would</a:t>
            </a:r>
          </a:p>
          <a:p>
            <a:r>
              <a:rPr lang="en-US" sz="2400" dirty="0">
                <a:latin typeface="Times New Roman" pitchFamily="18" charset="0"/>
                <a:cs typeface="Times New Roman" pitchFamily="18" charset="0"/>
              </a:rPr>
              <a:t>15. “How </a:t>
            </a:r>
            <a:r>
              <a:rPr lang="en-US" sz="2400" dirty="0" smtClean="0">
                <a:latin typeface="Times New Roman" pitchFamily="18" charset="0"/>
                <a:cs typeface="Times New Roman" pitchFamily="18" charset="0"/>
              </a:rPr>
              <a:t>________ oranges </a:t>
            </a:r>
            <a:r>
              <a:rPr lang="en-US" sz="2400" dirty="0">
                <a:latin typeface="Times New Roman" pitchFamily="18" charset="0"/>
                <a:cs typeface="Times New Roman" pitchFamily="18" charset="0"/>
              </a:rPr>
              <a:t>would you like? </a:t>
            </a:r>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six, please. And </a:t>
            </a:r>
            <a:r>
              <a:rPr lang="en-US" sz="2400" dirty="0" smtClean="0">
                <a:latin typeface="Times New Roman" pitchFamily="18" charset="0"/>
                <a:cs typeface="Times New Roman" pitchFamily="18" charset="0"/>
              </a:rPr>
              <a:t>______</a:t>
            </a:r>
            <a:r>
              <a:rPr lang="en-US" sz="2400" dirty="0">
                <a:latin typeface="Times New Roman" pitchFamily="18" charset="0"/>
                <a:cs typeface="Times New Roman" pitchFamily="18" charset="0"/>
              </a:rPr>
              <a:t>sugar.</a:t>
            </a:r>
          </a:p>
          <a:p>
            <a:r>
              <a:rPr lang="en-US" sz="2400" dirty="0">
                <a:latin typeface="Times New Roman" pitchFamily="18" charset="0"/>
                <a:cs typeface="Times New Roman" pitchFamily="18" charset="0"/>
              </a:rPr>
              <a:t>A. much/some	</a:t>
            </a:r>
            <a:r>
              <a:rPr lang="en-US" sz="2400" dirty="0" smtClean="0">
                <a:latin typeface="Times New Roman" pitchFamily="18" charset="0"/>
                <a:cs typeface="Times New Roman" pitchFamily="18" charset="0"/>
              </a:rPr>
              <a:t>   	B</a:t>
            </a:r>
            <a:r>
              <a:rPr lang="en-US" sz="2400" dirty="0">
                <a:latin typeface="Times New Roman" pitchFamily="18" charset="0"/>
                <a:cs typeface="Times New Roman" pitchFamily="18" charset="0"/>
              </a:rPr>
              <a:t>. many/any	</a:t>
            </a:r>
            <a:r>
              <a:rPr lang="en-US" sz="2400" dirty="0" smtClean="0">
                <a:latin typeface="Times New Roman" pitchFamily="18" charset="0"/>
                <a:cs typeface="Times New Roman" pitchFamily="18" charset="0"/>
              </a:rPr>
              <a:t>   C</a:t>
            </a:r>
            <a:r>
              <a:rPr lang="en-US" sz="2400" dirty="0">
                <a:latin typeface="Times New Roman" pitchFamily="18" charset="0"/>
                <a:cs typeface="Times New Roman" pitchFamily="18" charset="0"/>
              </a:rPr>
              <a:t>. many/some	</a:t>
            </a:r>
            <a:r>
              <a:rPr lang="en-US" sz="2400" dirty="0" smtClean="0">
                <a:latin typeface="Times New Roman" pitchFamily="18" charset="0"/>
                <a:cs typeface="Times New Roman" pitchFamily="18" charset="0"/>
              </a:rPr>
              <a:t>D</a:t>
            </a:r>
            <a:r>
              <a:rPr lang="en-US" sz="2400" dirty="0">
                <a:latin typeface="Times New Roman" pitchFamily="18" charset="0"/>
                <a:cs typeface="Times New Roman" pitchFamily="18" charset="0"/>
              </a:rPr>
              <a:t>. much/any</a:t>
            </a:r>
          </a:p>
          <a:p>
            <a:r>
              <a:rPr lang="en-US" sz="2400" dirty="0" smtClean="0">
                <a:latin typeface="Times New Roman" pitchFamily="18" charset="0"/>
                <a:cs typeface="Times New Roman" pitchFamily="18" charset="0"/>
              </a:rPr>
              <a:t>16. My </a:t>
            </a:r>
            <a:r>
              <a:rPr lang="en-US" sz="2400" dirty="0">
                <a:latin typeface="Times New Roman" pitchFamily="18" charset="0"/>
                <a:cs typeface="Times New Roman" pitchFamily="18" charset="0"/>
              </a:rPr>
              <a:t>brother wants to become a </a:t>
            </a:r>
            <a:r>
              <a:rPr lang="en-US" sz="2400" u="sng"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to tell TV viewers what the weather is like.</a:t>
            </a:r>
          </a:p>
          <a:p>
            <a:r>
              <a:rPr lang="en-US" sz="2400" dirty="0">
                <a:latin typeface="Times New Roman" pitchFamily="18" charset="0"/>
                <a:cs typeface="Times New Roman" pitchFamily="18" charset="0"/>
              </a:rPr>
              <a:t>A. newsreader	</a:t>
            </a:r>
            <a:r>
              <a:rPr lang="en-US" sz="2400" dirty="0" smtClean="0">
                <a:latin typeface="Times New Roman" pitchFamily="18" charset="0"/>
                <a:cs typeface="Times New Roman" pitchFamily="18" charset="0"/>
              </a:rPr>
              <a:t>	B</a:t>
            </a:r>
            <a:r>
              <a:rPr lang="en-US" sz="2400" dirty="0">
                <a:latin typeface="Times New Roman" pitchFamily="18" charset="0"/>
                <a:cs typeface="Times New Roman" pitchFamily="18" charset="0"/>
              </a:rPr>
              <a:t>. actor	C. weatherman	D. </a:t>
            </a:r>
            <a:r>
              <a:rPr lang="en-US" sz="2400" dirty="0" smtClean="0">
                <a:latin typeface="Times New Roman" pitchFamily="18" charset="0"/>
                <a:cs typeface="Times New Roman" pitchFamily="18" charset="0"/>
              </a:rPr>
              <a:t>producer</a:t>
            </a:r>
            <a:endParaRPr lang="en-US" sz="2400" dirty="0">
              <a:latin typeface="Times New Roman" pitchFamily="18" charset="0"/>
              <a:cs typeface="Times New Roman" pitchFamily="18" charset="0"/>
            </a:endParaRPr>
          </a:p>
        </p:txBody>
      </p:sp>
      <p:sp>
        <p:nvSpPr>
          <p:cNvPr id="7" name="Oval 6"/>
          <p:cNvSpPr/>
          <p:nvPr/>
        </p:nvSpPr>
        <p:spPr>
          <a:xfrm>
            <a:off x="7239000" y="1731818"/>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667000" y="243840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667000" y="312420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239000" y="3920172"/>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724400" y="495300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572000" y="601980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4419600" y="1731818"/>
            <a:ext cx="990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638800" y="1323319"/>
            <a:ext cx="2209800" cy="461665"/>
          </a:xfrm>
          <a:prstGeom prst="rect">
            <a:avLst/>
          </a:prstGeom>
          <a:noFill/>
        </p:spPr>
        <p:txBody>
          <a:bodyPr wrap="square" rtlCol="0">
            <a:spAutoFit/>
          </a:bodyPr>
          <a:lstStyle/>
          <a:p>
            <a:r>
              <a:rPr lang="en-US" sz="2400" dirty="0" smtClean="0">
                <a:solidFill>
                  <a:srgbClr val="FF0000"/>
                </a:solidFill>
                <a:sym typeface="Wingdings" pitchFamily="2" charset="2"/>
              </a:rPr>
              <a:t> Past simple</a:t>
            </a:r>
            <a:endParaRPr lang="en-US" sz="2400" dirty="0">
              <a:solidFill>
                <a:srgbClr val="FF0000"/>
              </a:solidFill>
            </a:endParaRPr>
          </a:p>
        </p:txBody>
      </p:sp>
      <p:sp>
        <p:nvSpPr>
          <p:cNvPr id="17" name="TextBox 16"/>
          <p:cNvSpPr txBox="1"/>
          <p:nvPr/>
        </p:nvSpPr>
        <p:spPr>
          <a:xfrm>
            <a:off x="1039091" y="1704110"/>
            <a:ext cx="1260764"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sym typeface="Wingdings" pitchFamily="2" charset="2"/>
              </a:rPr>
              <a:t>to</a:t>
            </a:r>
            <a:endParaRPr lang="en-US" sz="2400" dirty="0">
              <a:solidFill>
                <a:srgbClr val="FF0000"/>
              </a:solidFill>
              <a:latin typeface="Times New Roman" pitchFamily="18" charset="0"/>
              <a:cs typeface="Times New Roman" pitchFamily="18" charset="0"/>
            </a:endParaRPr>
          </a:p>
        </p:txBody>
      </p:sp>
      <p:sp>
        <p:nvSpPr>
          <p:cNvPr id="18" name="TextBox 17"/>
          <p:cNvSpPr txBox="1"/>
          <p:nvPr/>
        </p:nvSpPr>
        <p:spPr>
          <a:xfrm>
            <a:off x="2279073" y="1995055"/>
            <a:ext cx="1260764"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sym typeface="Wingdings" pitchFamily="2" charset="2"/>
              </a:rPr>
              <a:t> </a:t>
            </a:r>
            <a:r>
              <a:rPr lang="en-US" sz="2400" baseline="30000" dirty="0" err="1" smtClean="0">
                <a:solidFill>
                  <a:srgbClr val="FF0000"/>
                </a:solidFill>
                <a:latin typeface="Times New Roman" pitchFamily="18" charset="0"/>
                <a:cs typeface="Times New Roman" pitchFamily="18" charset="0"/>
                <a:sym typeface="Wingdings" pitchFamily="2" charset="2"/>
              </a:rPr>
              <a:t>u</a:t>
            </a:r>
            <a:r>
              <a:rPr lang="en-US" sz="2400" dirty="0" err="1" smtClean="0">
                <a:solidFill>
                  <a:srgbClr val="FF0000"/>
                </a:solidFill>
                <a:latin typeface="Times New Roman" pitchFamily="18" charset="0"/>
                <a:cs typeface="Times New Roman" pitchFamily="18" charset="0"/>
                <a:sym typeface="Wingdings" pitchFamily="2" charset="2"/>
              </a:rPr>
              <a:t>N</a:t>
            </a:r>
            <a:endParaRPr lang="en-US" sz="2400" dirty="0">
              <a:solidFill>
                <a:srgbClr val="FF0000"/>
              </a:solidFill>
              <a:latin typeface="Times New Roman" pitchFamily="18" charset="0"/>
              <a:cs typeface="Times New Roman" pitchFamily="18" charset="0"/>
            </a:endParaRPr>
          </a:p>
        </p:txBody>
      </p:sp>
      <p:sp>
        <p:nvSpPr>
          <p:cNvPr id="13" name="Oval 12"/>
          <p:cNvSpPr/>
          <p:nvPr/>
        </p:nvSpPr>
        <p:spPr>
          <a:xfrm>
            <a:off x="3276600" y="4335807"/>
            <a:ext cx="381000" cy="3470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274620" y="4218043"/>
            <a:ext cx="1447800" cy="461665"/>
          </a:xfrm>
          <a:prstGeom prst="rect">
            <a:avLst/>
          </a:prstGeom>
          <a:noFill/>
        </p:spPr>
        <p:txBody>
          <a:bodyPr wrap="square" rtlCol="0">
            <a:spAutoFit/>
          </a:bodyPr>
          <a:lstStyle/>
          <a:p>
            <a:r>
              <a:rPr lang="en-US" sz="2400" dirty="0" err="1" smtClean="0">
                <a:solidFill>
                  <a:srgbClr val="FF0000"/>
                </a:solidFill>
                <a:latin typeface="Times New Roman" pitchFamily="18" charset="0"/>
                <a:cs typeface="Times New Roman" pitchFamily="18" charset="0"/>
              </a:rPr>
              <a:t>many+Ns</a:t>
            </a:r>
            <a:endParaRPr lang="en-US" sz="2400" dirty="0">
              <a:solidFill>
                <a:srgbClr val="FF0000"/>
              </a:solidFill>
              <a:latin typeface="Times New Roman" pitchFamily="18" charset="0"/>
              <a:cs typeface="Times New Roman" pitchFamily="18" charset="0"/>
            </a:endParaRPr>
          </a:p>
        </p:txBody>
      </p:sp>
      <p:cxnSp>
        <p:nvCxnSpPr>
          <p:cNvPr id="20" name="Straight Connector 19"/>
          <p:cNvCxnSpPr/>
          <p:nvPr/>
        </p:nvCxnSpPr>
        <p:spPr>
          <a:xfrm>
            <a:off x="76200" y="6096000"/>
            <a:ext cx="962891"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76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500"/>
                                        <p:tgtEl>
                                          <p:spTgt spid="1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5" grpId="0"/>
      <p:bldP spid="17" grpId="0"/>
      <p:bldP spid="18" grpId="0"/>
      <p:bldP spid="13" grpId="0" animBg="1"/>
      <p:bldP spid="1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38644" y="381000"/>
            <a:ext cx="8281556" cy="461665"/>
          </a:xfrm>
          <a:prstGeom prst="rect">
            <a:avLst/>
          </a:prstGeom>
        </p:spPr>
        <p:txBody>
          <a:bodyPr wrap="square">
            <a:spAutoFit/>
          </a:bodyPr>
          <a:lstStyle/>
          <a:p>
            <a:r>
              <a:rPr lang="en-US" sz="2400" b="1" dirty="0"/>
              <a:t>VI. Read the passage and answer the questions</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6" name="Rectangle 5"/>
          <p:cNvSpPr/>
          <p:nvPr/>
        </p:nvSpPr>
        <p:spPr>
          <a:xfrm>
            <a:off x="0" y="762000"/>
            <a:ext cx="9144000" cy="3785652"/>
          </a:xfrm>
          <a:prstGeom prst="rect">
            <a:avLst/>
          </a:prstGeom>
        </p:spPr>
        <p:txBody>
          <a:bodyPr wrap="square">
            <a:spAutoFit/>
          </a:bodyPr>
          <a:lstStyle/>
          <a:p>
            <a:pPr algn="just"/>
            <a:r>
              <a:rPr lang="en-US" sz="2400" dirty="0" smtClean="0">
                <a:latin typeface="Times New Roman" pitchFamily="18" charset="0"/>
                <a:cs typeface="Times New Roman" pitchFamily="18" charset="0"/>
              </a:rPr>
              <a:t>	</a:t>
            </a:r>
            <a:r>
              <a:rPr lang="en-US" sz="2400" spc="-20" dirty="0" smtClean="0">
                <a:latin typeface="Times New Roman" pitchFamily="18" charset="0"/>
                <a:cs typeface="Times New Roman" pitchFamily="18" charset="0"/>
              </a:rPr>
              <a:t>Nowadays, television becomes very popular. Both old and young people enjoy watching it very  much. TV programs attract millions of viewers all around the world. In addition to the news, television station also broadcasts many interesting programs such as sports, music, cartoon, wild life, popular science report, contest, movies, etc. At present, people can enjoy a live program on TV. Live program helps us see events at the same time as they are happening. In our country, we often watch live TV program of important events and international football matches.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85.  Does television become very popular nowadays?</a:t>
            </a:r>
            <a:endParaRPr lang="en-US" sz="2400" dirty="0">
              <a:latin typeface="Times New Roman" pitchFamily="18" charset="0"/>
              <a:cs typeface="Times New Roman" pitchFamily="18" charset="0"/>
            </a:endParaRPr>
          </a:p>
        </p:txBody>
      </p:sp>
      <p:sp>
        <p:nvSpPr>
          <p:cNvPr id="7" name="TextBox 6"/>
          <p:cNvSpPr txBox="1"/>
          <p:nvPr/>
        </p:nvSpPr>
        <p:spPr>
          <a:xfrm>
            <a:off x="469322" y="4547652"/>
            <a:ext cx="8991600" cy="461665"/>
          </a:xfrm>
          <a:prstGeom prst="rect">
            <a:avLst/>
          </a:prstGeom>
          <a:noFill/>
        </p:spPr>
        <p:txBody>
          <a:bodyPr wrap="square" rtlCol="0">
            <a:spAutoFit/>
          </a:bodyPr>
          <a:lstStyle/>
          <a:p>
            <a:r>
              <a:rPr lang="en-US" sz="2400" spc="-20" dirty="0" smtClean="0">
                <a:solidFill>
                  <a:srgbClr val="000099"/>
                </a:solidFill>
                <a:latin typeface="Times New Roman" pitchFamily="18" charset="0"/>
                <a:cs typeface="Times New Roman" pitchFamily="18" charset="0"/>
              </a:rPr>
              <a:t>Yes, it does</a:t>
            </a:r>
            <a:r>
              <a:rPr lang="en-US" sz="2400" dirty="0" smtClean="0">
                <a:solidFill>
                  <a:srgbClr val="000099"/>
                </a:solidFill>
                <a:latin typeface="Times New Roman" pitchFamily="18" charset="0"/>
                <a:cs typeface="Times New Roman" pitchFamily="18" charset="0"/>
              </a:rPr>
              <a:t>.</a:t>
            </a:r>
            <a:endParaRPr lang="en-US" sz="2400"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1143000" y="1143000"/>
            <a:ext cx="4901044"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921109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0" y="1506140"/>
            <a:ext cx="8991600" cy="461665"/>
          </a:xfrm>
          <a:prstGeom prst="rect">
            <a:avLst/>
          </a:prstGeom>
          <a:noFill/>
        </p:spPr>
        <p:txBody>
          <a:bodyPr wrap="square" rtlCol="0">
            <a:spAutoFit/>
          </a:bodyPr>
          <a:lstStyle/>
          <a:p>
            <a:r>
              <a:rPr lang="en-US" sz="2400" dirty="0">
                <a:latin typeface="Times New Roman" pitchFamily="18" charset="0"/>
                <a:cs typeface="Times New Roman" pitchFamily="18" charset="0"/>
              </a:rPr>
              <a:t>86. My father has a car but He often travels to work by bus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6" name="TextBox 5"/>
          <p:cNvSpPr txBox="1"/>
          <p:nvPr/>
        </p:nvSpPr>
        <p:spPr>
          <a:xfrm>
            <a:off x="0" y="1967805"/>
            <a:ext cx="8991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sym typeface="Wingdings"/>
              </a:rPr>
              <a:t></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Although </a:t>
            </a:r>
            <a:r>
              <a:rPr lang="en-US" sz="2400" dirty="0" smtClean="0">
                <a:latin typeface="Times New Roman" pitchFamily="18" charset="0"/>
                <a:cs typeface="Times New Roman" pitchFamily="18" charset="0"/>
              </a:rPr>
              <a:t>________________________.</a:t>
            </a:r>
            <a:endParaRPr lang="en-US" sz="2400" dirty="0">
              <a:latin typeface="Times New Roman" pitchFamily="18" charset="0"/>
              <a:cs typeface="Times New Roman" pitchFamily="18" charset="0"/>
            </a:endParaRPr>
          </a:p>
        </p:txBody>
      </p:sp>
      <p:sp>
        <p:nvSpPr>
          <p:cNvPr id="7" name="TextBox 6"/>
          <p:cNvSpPr txBox="1"/>
          <p:nvPr/>
        </p:nvSpPr>
        <p:spPr>
          <a:xfrm>
            <a:off x="0" y="2429470"/>
            <a:ext cx="8991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87</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Mr</a:t>
            </a:r>
            <a:r>
              <a:rPr lang="en-US" sz="2400" dirty="0">
                <a:latin typeface="Times New Roman" pitchFamily="18" charset="0"/>
                <a:cs typeface="Times New Roman" pitchFamily="18" charset="0"/>
              </a:rPr>
              <a:t> Brown went to London by car</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8" name="TextBox 7"/>
          <p:cNvSpPr txBox="1"/>
          <p:nvPr/>
        </p:nvSpPr>
        <p:spPr>
          <a:xfrm>
            <a:off x="0" y="2891135"/>
            <a:ext cx="8991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sym typeface="Wingdings"/>
              </a:rPr>
              <a:t></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Mr</a:t>
            </a:r>
            <a:r>
              <a:rPr lang="en-US" sz="2400" dirty="0">
                <a:latin typeface="Times New Roman" pitchFamily="18" charset="0"/>
                <a:cs typeface="Times New Roman" pitchFamily="18" charset="0"/>
              </a:rPr>
              <a:t> Brown </a:t>
            </a:r>
            <a:r>
              <a:rPr lang="en-US" sz="2400" dirty="0" smtClean="0">
                <a:latin typeface="Times New Roman" pitchFamily="18" charset="0"/>
                <a:cs typeface="Times New Roman" pitchFamily="18" charset="0"/>
              </a:rPr>
              <a:t>________________________.</a:t>
            </a:r>
            <a:endParaRPr lang="en-US" sz="2400" dirty="0">
              <a:latin typeface="Times New Roman" pitchFamily="18" charset="0"/>
              <a:cs typeface="Times New Roman" pitchFamily="18" charset="0"/>
            </a:endParaRPr>
          </a:p>
        </p:txBody>
      </p:sp>
      <p:sp>
        <p:nvSpPr>
          <p:cNvPr id="9" name="TextBox 8"/>
          <p:cNvSpPr txBox="1"/>
          <p:nvPr/>
        </p:nvSpPr>
        <p:spPr>
          <a:xfrm>
            <a:off x="0" y="1967805"/>
            <a:ext cx="8991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sym typeface="Wingdings"/>
              </a:rPr>
              <a:t></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Although </a:t>
            </a:r>
            <a:r>
              <a:rPr lang="en-US" sz="2400" u="sng" dirty="0" smtClean="0">
                <a:solidFill>
                  <a:srgbClr val="FF0000"/>
                </a:solidFill>
                <a:latin typeface="Times New Roman" pitchFamily="18" charset="0"/>
                <a:cs typeface="Times New Roman" pitchFamily="18" charset="0"/>
              </a:rPr>
              <a:t>my </a:t>
            </a:r>
            <a:r>
              <a:rPr lang="en-US" sz="2400" u="sng" dirty="0">
                <a:solidFill>
                  <a:srgbClr val="FF0000"/>
                </a:solidFill>
                <a:latin typeface="Times New Roman" pitchFamily="18" charset="0"/>
                <a:cs typeface="Times New Roman" pitchFamily="18" charset="0"/>
              </a:rPr>
              <a:t>father has a </a:t>
            </a:r>
            <a:r>
              <a:rPr lang="en-US" sz="2400" u="sng" dirty="0" smtClean="0">
                <a:solidFill>
                  <a:srgbClr val="FF0000"/>
                </a:solidFill>
                <a:latin typeface="Times New Roman" pitchFamily="18" charset="0"/>
                <a:cs typeface="Times New Roman" pitchFamily="18" charset="0"/>
              </a:rPr>
              <a:t>car, he </a:t>
            </a:r>
            <a:r>
              <a:rPr lang="en-US" sz="2400" u="sng" dirty="0">
                <a:solidFill>
                  <a:srgbClr val="FF0000"/>
                </a:solidFill>
                <a:latin typeface="Times New Roman" pitchFamily="18" charset="0"/>
                <a:cs typeface="Times New Roman" pitchFamily="18" charset="0"/>
              </a:rPr>
              <a:t>often travels to work by </a:t>
            </a:r>
            <a:r>
              <a:rPr lang="en-US" sz="2400" u="sng" dirty="0" smtClean="0">
                <a:solidFill>
                  <a:srgbClr val="FF0000"/>
                </a:solidFill>
                <a:latin typeface="Times New Roman" pitchFamily="18" charset="0"/>
                <a:cs typeface="Times New Roman" pitchFamily="18" charset="0"/>
              </a:rPr>
              <a:t>bus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10" name="TextBox 9"/>
          <p:cNvSpPr txBox="1"/>
          <p:nvPr/>
        </p:nvSpPr>
        <p:spPr>
          <a:xfrm>
            <a:off x="1752600" y="2891134"/>
            <a:ext cx="75438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drove to London</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11" name="TextBox 10"/>
          <p:cNvSpPr txBox="1"/>
          <p:nvPr/>
        </p:nvSpPr>
        <p:spPr>
          <a:xfrm>
            <a:off x="838200" y="693003"/>
            <a:ext cx="8305800" cy="830997"/>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I</a:t>
            </a:r>
            <a:r>
              <a:rPr lang="en-US" sz="2400" b="1" dirty="0">
                <a:latin typeface="Times New Roman" pitchFamily="18" charset="0"/>
                <a:cs typeface="Times New Roman" pitchFamily="18" charset="0"/>
              </a:rPr>
              <a:t>. Finish each sentence so that it means the same as the sentence before it.</a:t>
            </a:r>
            <a:endParaRPr lang="en-US" sz="2400" dirty="0">
              <a:latin typeface="Times New Roman" pitchFamily="18" charset="0"/>
              <a:cs typeface="Times New Roman" pitchFamily="18" charset="0"/>
            </a:endParaRPr>
          </a:p>
        </p:txBody>
      </p:sp>
      <p:sp>
        <p:nvSpPr>
          <p:cNvPr id="12" name="TextBox 11"/>
          <p:cNvSpPr txBox="1"/>
          <p:nvPr/>
        </p:nvSpPr>
        <p:spPr>
          <a:xfrm>
            <a:off x="952499" y="333952"/>
            <a:ext cx="4457701" cy="461665"/>
          </a:xfrm>
          <a:prstGeom prst="rect">
            <a:avLst/>
          </a:prstGeom>
          <a:noFill/>
        </p:spPr>
        <p:txBody>
          <a:bodyPr wrap="square" rtlCol="0">
            <a:spAutoFit/>
          </a:bodyPr>
          <a:lstStyle/>
          <a:p>
            <a:r>
              <a:rPr lang="en-US" sz="2400" b="1" dirty="0">
                <a:latin typeface="Times New Roman" pitchFamily="18" charset="0"/>
                <a:cs typeface="Times New Roman" pitchFamily="18" charset="0"/>
              </a:rPr>
              <a:t>PART D. </a:t>
            </a:r>
            <a:r>
              <a:rPr lang="en-US" sz="2400" b="1" dirty="0" smtClean="0">
                <a:latin typeface="Times New Roman" pitchFamily="18" charset="0"/>
                <a:cs typeface="Times New Roman" pitchFamily="18" charset="0"/>
              </a:rPr>
              <a:t>WRITING</a:t>
            </a:r>
            <a:endParaRPr lang="en-US" sz="2400" dirty="0">
              <a:latin typeface="Times New Roman" pitchFamily="18" charset="0"/>
              <a:cs typeface="Times New Roman" pitchFamily="18" charset="0"/>
            </a:endParaRPr>
          </a:p>
        </p:txBody>
      </p:sp>
      <p:sp>
        <p:nvSpPr>
          <p:cNvPr id="13" name="TextBox 12"/>
          <p:cNvSpPr txBox="1"/>
          <p:nvPr/>
        </p:nvSpPr>
        <p:spPr>
          <a:xfrm>
            <a:off x="0" y="3366654"/>
            <a:ext cx="8991600" cy="830997"/>
          </a:xfrm>
          <a:prstGeom prst="rect">
            <a:avLst/>
          </a:prstGeom>
          <a:noFill/>
        </p:spPr>
        <p:txBody>
          <a:bodyPr wrap="square" rtlCol="0">
            <a:spAutoFit/>
          </a:bodyPr>
          <a:lstStyle/>
          <a:p>
            <a:r>
              <a:rPr lang="en-US" sz="2400" dirty="0">
                <a:latin typeface="Times New Roman" pitchFamily="18" charset="0"/>
                <a:cs typeface="Times New Roman" pitchFamily="18" charset="0"/>
              </a:rPr>
              <a:t>88. The children like playing football after school.</a:t>
            </a:r>
          </a:p>
          <a:p>
            <a:r>
              <a:rPr lang="en-US" sz="2400" dirty="0">
                <a:latin typeface="Times New Roman" pitchFamily="18" charset="0"/>
                <a:cs typeface="Times New Roman" pitchFamily="18" charset="0"/>
                <a:sym typeface="Wingdings"/>
              </a:rPr>
              <a:t></a:t>
            </a:r>
            <a:r>
              <a:rPr lang="en-US" sz="2400" dirty="0">
                <a:latin typeface="Times New Roman" pitchFamily="18" charset="0"/>
                <a:cs typeface="Times New Roman" pitchFamily="18" charset="0"/>
              </a:rPr>
              <a:t> The Children </a:t>
            </a:r>
            <a:r>
              <a:rPr lang="en-US" sz="2400" dirty="0" smtClean="0">
                <a:latin typeface="Times New Roman" pitchFamily="18" charset="0"/>
                <a:cs typeface="Times New Roman" pitchFamily="18" charset="0"/>
              </a:rPr>
              <a:t>are _________________________</a:t>
            </a:r>
            <a:endParaRPr lang="en-US" sz="2400" dirty="0">
              <a:latin typeface="Times New Roman" pitchFamily="18" charset="0"/>
              <a:cs typeface="Times New Roman" pitchFamily="18" charset="0"/>
            </a:endParaRPr>
          </a:p>
        </p:txBody>
      </p:sp>
      <p:sp>
        <p:nvSpPr>
          <p:cNvPr id="14" name="TextBox 13"/>
          <p:cNvSpPr txBox="1"/>
          <p:nvPr/>
        </p:nvSpPr>
        <p:spPr>
          <a:xfrm>
            <a:off x="76200" y="4114800"/>
            <a:ext cx="8991600" cy="830997"/>
          </a:xfrm>
          <a:prstGeom prst="rect">
            <a:avLst/>
          </a:prstGeom>
          <a:noFill/>
        </p:spPr>
        <p:txBody>
          <a:bodyPr wrap="square" rtlCol="0">
            <a:spAutoFit/>
          </a:bodyPr>
          <a:lstStyle/>
          <a:p>
            <a:r>
              <a:rPr lang="en-US" sz="2400" dirty="0" smtClean="0">
                <a:latin typeface="Times New Roman" pitchFamily="18" charset="0"/>
                <a:cs typeface="Times New Roman" pitchFamily="18" charset="0"/>
              </a:rPr>
              <a:t>89</a:t>
            </a:r>
            <a:r>
              <a:rPr lang="en-US" sz="2400" dirty="0">
                <a:latin typeface="Times New Roman" pitchFamily="18" charset="0"/>
                <a:cs typeface="Times New Roman" pitchFamily="18" charset="0"/>
              </a:rPr>
              <a:t>. It is very important to learn English well.</a:t>
            </a:r>
          </a:p>
          <a:p>
            <a:r>
              <a:rPr lang="en-US" sz="2400" dirty="0">
                <a:latin typeface="Times New Roman" pitchFamily="18" charset="0"/>
                <a:cs typeface="Times New Roman" pitchFamily="18" charset="0"/>
                <a:sym typeface="Wingdings"/>
              </a:rPr>
              <a:t></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Learning _______________________________</a:t>
            </a:r>
            <a:endParaRPr lang="en-US" sz="2400" dirty="0">
              <a:latin typeface="Times New Roman" pitchFamily="18" charset="0"/>
              <a:cs typeface="Times New Roman" pitchFamily="18" charset="0"/>
            </a:endParaRPr>
          </a:p>
        </p:txBody>
      </p:sp>
      <p:sp>
        <p:nvSpPr>
          <p:cNvPr id="15" name="TextBox 14"/>
          <p:cNvSpPr txBox="1"/>
          <p:nvPr/>
        </p:nvSpPr>
        <p:spPr>
          <a:xfrm>
            <a:off x="69273" y="4960203"/>
            <a:ext cx="8991600" cy="830997"/>
          </a:xfrm>
          <a:prstGeom prst="rect">
            <a:avLst/>
          </a:prstGeom>
          <a:noFill/>
        </p:spPr>
        <p:txBody>
          <a:bodyPr wrap="square" rtlCol="0">
            <a:spAutoFit/>
          </a:bodyPr>
          <a:lstStyle/>
          <a:p>
            <a:r>
              <a:rPr lang="en-US" sz="2400" dirty="0" smtClean="0">
                <a:latin typeface="Times New Roman" pitchFamily="18" charset="0"/>
                <a:cs typeface="Times New Roman" pitchFamily="18" charset="0"/>
              </a:rPr>
              <a:t>90</a:t>
            </a:r>
            <a:r>
              <a:rPr lang="en-US" sz="2400" dirty="0">
                <a:latin typeface="Times New Roman" pitchFamily="18" charset="0"/>
                <a:cs typeface="Times New Roman" pitchFamily="18" charset="0"/>
              </a:rPr>
              <a:t>. How much are these shoes, Tom?</a:t>
            </a:r>
          </a:p>
          <a:p>
            <a:r>
              <a:rPr lang="en-US" sz="2400" dirty="0">
                <a:latin typeface="Times New Roman" pitchFamily="18" charset="0"/>
                <a:cs typeface="Times New Roman" pitchFamily="18" charset="0"/>
                <a:sym typeface="Wingdings"/>
              </a:rPr>
              <a:t></a:t>
            </a:r>
            <a:r>
              <a:rPr lang="en-US" sz="2400" dirty="0">
                <a:latin typeface="Times New Roman" pitchFamily="18" charset="0"/>
                <a:cs typeface="Times New Roman" pitchFamily="18" charset="0"/>
              </a:rPr>
              <a:t> How  </a:t>
            </a:r>
            <a:r>
              <a:rPr lang="en-US" sz="2400" dirty="0" smtClean="0">
                <a:latin typeface="Times New Roman" pitchFamily="18" charset="0"/>
                <a:cs typeface="Times New Roman" pitchFamily="18" charset="0"/>
              </a:rPr>
              <a:t>_________________________________ ?</a:t>
            </a:r>
            <a:endParaRPr lang="en-US" sz="2400" dirty="0">
              <a:latin typeface="Times New Roman" pitchFamily="18" charset="0"/>
              <a:cs typeface="Times New Roman" pitchFamily="18" charset="0"/>
            </a:endParaRPr>
          </a:p>
        </p:txBody>
      </p:sp>
      <p:sp>
        <p:nvSpPr>
          <p:cNvPr id="16" name="TextBox 15"/>
          <p:cNvSpPr txBox="1"/>
          <p:nvPr/>
        </p:nvSpPr>
        <p:spPr>
          <a:xfrm>
            <a:off x="2590800" y="3736263"/>
            <a:ext cx="57150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interested in </a:t>
            </a:r>
            <a:r>
              <a:rPr lang="en-US" sz="2400" dirty="0">
                <a:solidFill>
                  <a:srgbClr val="FF0000"/>
                </a:solidFill>
                <a:latin typeface="Times New Roman" pitchFamily="18" charset="0"/>
                <a:cs typeface="Times New Roman" pitchFamily="18" charset="0"/>
              </a:rPr>
              <a:t>playing football after school.</a:t>
            </a:r>
          </a:p>
        </p:txBody>
      </p:sp>
      <p:sp>
        <p:nvSpPr>
          <p:cNvPr id="17" name="TextBox 16"/>
          <p:cNvSpPr txBox="1"/>
          <p:nvPr/>
        </p:nvSpPr>
        <p:spPr>
          <a:xfrm>
            <a:off x="1731818" y="4484132"/>
            <a:ext cx="63246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English well is very important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18" name="TextBox 17"/>
          <p:cNvSpPr txBox="1"/>
          <p:nvPr/>
        </p:nvSpPr>
        <p:spPr>
          <a:xfrm>
            <a:off x="1219200" y="5348268"/>
            <a:ext cx="63246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much do these shoes cost, Tom</a:t>
            </a:r>
            <a:endParaRPr lang="en-US" sz="2400" dirty="0">
              <a:latin typeface="Times New Roman" pitchFamily="18" charset="0"/>
              <a:cs typeface="Times New Roman" pitchFamily="18" charset="0"/>
            </a:endParaRPr>
          </a:p>
        </p:txBody>
      </p:sp>
      <p:sp>
        <p:nvSpPr>
          <p:cNvPr id="19" name="TextBox 18"/>
          <p:cNvSpPr txBox="1"/>
          <p:nvPr/>
        </p:nvSpPr>
        <p:spPr>
          <a:xfrm>
            <a:off x="0" y="1501445"/>
            <a:ext cx="8991600" cy="461665"/>
          </a:xfrm>
          <a:prstGeom prst="rect">
            <a:avLst/>
          </a:prstGeom>
          <a:noFill/>
        </p:spPr>
        <p:txBody>
          <a:bodyPr wrap="square" rtlCol="0">
            <a:spAutoFit/>
          </a:bodyPr>
          <a:lstStyle/>
          <a:p>
            <a:r>
              <a:rPr lang="en-US" sz="2400" dirty="0">
                <a:latin typeface="Times New Roman" pitchFamily="18" charset="0"/>
                <a:cs typeface="Times New Roman" pitchFamily="18" charset="0"/>
              </a:rPr>
              <a:t>86. My father has a car </a:t>
            </a:r>
            <a:r>
              <a:rPr lang="en-US" sz="2400" dirty="0">
                <a:solidFill>
                  <a:srgbClr val="FF0000"/>
                </a:solidFill>
                <a:latin typeface="Times New Roman" pitchFamily="18" charset="0"/>
                <a:cs typeface="Times New Roman" pitchFamily="18" charset="0"/>
              </a:rPr>
              <a:t>but</a:t>
            </a:r>
            <a:r>
              <a:rPr lang="en-US" sz="2400" dirty="0">
                <a:latin typeface="Times New Roman" pitchFamily="18" charset="0"/>
                <a:cs typeface="Times New Roman" pitchFamily="18" charset="0"/>
              </a:rPr>
              <a:t> He often travels to work by bus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TextBox 3"/>
          <p:cNvSpPr txBox="1"/>
          <p:nvPr/>
        </p:nvSpPr>
        <p:spPr>
          <a:xfrm>
            <a:off x="5257799" y="2362200"/>
            <a:ext cx="3803073" cy="461665"/>
          </a:xfrm>
          <a:prstGeom prst="rect">
            <a:avLst/>
          </a:prstGeom>
          <a:noFill/>
        </p:spPr>
        <p:txBody>
          <a:bodyPr wrap="square" rtlCol="0">
            <a:spAutoFit/>
          </a:bodyPr>
          <a:lstStyle/>
          <a:p>
            <a:r>
              <a:rPr lang="en-US" sz="2400" dirty="0" smtClean="0">
                <a:solidFill>
                  <a:srgbClr val="000099"/>
                </a:solidFill>
                <a:latin typeface="Times New Roman" pitchFamily="18" charset="0"/>
                <a:cs typeface="Times New Roman" pitchFamily="18" charset="0"/>
              </a:rPr>
              <a:t>…..go ……. by car (went)</a:t>
            </a:r>
            <a:endParaRPr lang="en-US" sz="2400" dirty="0">
              <a:solidFill>
                <a:srgbClr val="000099"/>
              </a:solidFill>
              <a:latin typeface="Times New Roman" pitchFamily="18" charset="0"/>
              <a:cs typeface="Times New Roman" pitchFamily="18" charset="0"/>
            </a:endParaRPr>
          </a:p>
        </p:txBody>
      </p:sp>
      <p:sp>
        <p:nvSpPr>
          <p:cNvPr id="20" name="TextBox 19"/>
          <p:cNvSpPr txBox="1"/>
          <p:nvPr/>
        </p:nvSpPr>
        <p:spPr>
          <a:xfrm>
            <a:off x="5257799" y="2807548"/>
            <a:ext cx="3803073" cy="461665"/>
          </a:xfrm>
          <a:prstGeom prst="rect">
            <a:avLst/>
          </a:prstGeom>
          <a:noFill/>
        </p:spPr>
        <p:txBody>
          <a:bodyPr wrap="square" rtlCol="0">
            <a:spAutoFit/>
          </a:bodyPr>
          <a:lstStyle/>
          <a:p>
            <a:r>
              <a:rPr lang="en-US" sz="2400" dirty="0" smtClean="0">
                <a:solidFill>
                  <a:srgbClr val="000099"/>
                </a:solidFill>
                <a:latin typeface="Times New Roman" pitchFamily="18" charset="0"/>
                <a:cs typeface="Times New Roman" pitchFamily="18" charset="0"/>
              </a:rPr>
              <a:t>= …..drive …….    (drove) </a:t>
            </a:r>
            <a:endParaRPr lang="en-US" sz="2400" dirty="0">
              <a:solidFill>
                <a:srgbClr val="000099"/>
              </a:solidFill>
              <a:latin typeface="Times New Roman" pitchFamily="18" charset="0"/>
              <a:cs typeface="Times New Roman" pitchFamily="18" charset="0"/>
            </a:endParaRPr>
          </a:p>
        </p:txBody>
      </p:sp>
      <p:sp>
        <p:nvSpPr>
          <p:cNvPr id="21" name="Rectangle 20">
            <a:hlinkClick r:id="rId3" action="ppaction://hlinksldjump"/>
          </p:cNvPr>
          <p:cNvSpPr/>
          <p:nvPr/>
        </p:nvSpPr>
        <p:spPr>
          <a:xfrm>
            <a:off x="8458200" y="3782152"/>
            <a:ext cx="533400" cy="3326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5-Point Star 21">
            <a:hlinkClick r:id="rId4" action="ppaction://hlinksldjump"/>
          </p:cNvPr>
          <p:cNvSpPr/>
          <p:nvPr/>
        </p:nvSpPr>
        <p:spPr>
          <a:xfrm>
            <a:off x="8305800" y="0"/>
            <a:ext cx="533400" cy="46932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663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xit" presetSubtype="0" fill="hold" grpId="0" nodeType="withEffect">
                                  <p:stCondLst>
                                    <p:cond delay="0"/>
                                  </p:stCondLst>
                                  <p:childTnLst>
                                    <p:animEffect transition="out" filter="fade">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par>
                                <p:cTn id="30" presetID="10" presetClass="exit" presetSubtype="0" fill="hold" grpId="1" nodeType="withEffect">
                                  <p:stCondLst>
                                    <p:cond delay="0"/>
                                  </p:stCondLst>
                                  <p:childTnLst>
                                    <p:animEffect transition="out" filter="fade">
                                      <p:cBhvr>
                                        <p:cTn id="31" dur="500"/>
                                        <p:tgtEl>
                                          <p:spTgt spid="4"/>
                                        </p:tgtEl>
                                      </p:cBhvr>
                                    </p:animEffect>
                                    <p:set>
                                      <p:cBhvr>
                                        <p:cTn id="32" dur="1" fill="hold">
                                          <p:stCondLst>
                                            <p:cond delay="499"/>
                                          </p:stCondLst>
                                        </p:cTn>
                                        <p:tgtEl>
                                          <p:spTgt spid="4"/>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20"/>
                                        </p:tgtEl>
                                      </p:cBhvr>
                                    </p:animEffect>
                                    <p:set>
                                      <p:cBhvr>
                                        <p:cTn id="35" dur="1" fill="hold">
                                          <p:stCondLst>
                                            <p:cond delay="499"/>
                                          </p:stCondLst>
                                        </p:cTn>
                                        <p:tgtEl>
                                          <p:spTgt spid="20"/>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500"/>
                                        <p:tgtEl>
                                          <p:spTgt spid="1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6" grpId="0"/>
      <p:bldP spid="17" grpId="0"/>
      <p:bldP spid="18" grpId="0"/>
      <p:bldP spid="19" grpId="0"/>
      <p:bldP spid="4" grpId="0"/>
      <p:bldP spid="4" grpId="1"/>
      <p:bldP spid="20" grpId="0"/>
      <p:bldP spid="20"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733800" y="640140"/>
            <a:ext cx="1371600" cy="1569660"/>
          </a:xfrm>
          <a:prstGeom prst="rect">
            <a:avLst/>
          </a:prstGeom>
          <a:noFill/>
        </p:spPr>
        <p:txBody>
          <a:bodyPr wrap="square" rtlCol="0">
            <a:spAutoFit/>
          </a:bodyPr>
          <a:lstStyle/>
          <a:p>
            <a:r>
              <a:rPr lang="en-US" sz="2400" dirty="0" smtClean="0">
                <a:solidFill>
                  <a:srgbClr val="C00000"/>
                </a:solidFill>
                <a:latin typeface="Times New Roman" pitchFamily="18" charset="0"/>
                <a:cs typeface="Times New Roman" pitchFamily="18" charset="0"/>
              </a:rPr>
              <a:t> like </a:t>
            </a:r>
          </a:p>
          <a:p>
            <a:r>
              <a:rPr lang="en-US" sz="2400" dirty="0">
                <a:solidFill>
                  <a:srgbClr val="C00000"/>
                </a:solidFill>
                <a:latin typeface="Times New Roman" pitchFamily="18" charset="0"/>
                <a:cs typeface="Times New Roman" pitchFamily="18" charset="0"/>
              </a:rPr>
              <a:t> </a:t>
            </a:r>
            <a:r>
              <a:rPr lang="en-US" sz="2400" dirty="0" smtClean="0">
                <a:solidFill>
                  <a:srgbClr val="C00000"/>
                </a:solidFill>
                <a:latin typeface="Times New Roman" pitchFamily="18" charset="0"/>
                <a:cs typeface="Times New Roman" pitchFamily="18" charset="0"/>
              </a:rPr>
              <a:t>love</a:t>
            </a:r>
          </a:p>
          <a:p>
            <a:r>
              <a:rPr lang="en-US" sz="2400" dirty="0">
                <a:solidFill>
                  <a:srgbClr val="C00000"/>
                </a:solidFill>
                <a:latin typeface="Times New Roman" pitchFamily="18" charset="0"/>
                <a:cs typeface="Times New Roman" pitchFamily="18" charset="0"/>
              </a:rPr>
              <a:t> </a:t>
            </a:r>
            <a:r>
              <a:rPr lang="en-US" sz="2400" dirty="0" smtClean="0">
                <a:solidFill>
                  <a:srgbClr val="C00000"/>
                </a:solidFill>
                <a:latin typeface="Times New Roman" pitchFamily="18" charset="0"/>
                <a:cs typeface="Times New Roman" pitchFamily="18" charset="0"/>
              </a:rPr>
              <a:t>enjoy</a:t>
            </a:r>
          </a:p>
          <a:p>
            <a:r>
              <a:rPr lang="en-US" sz="2400" dirty="0">
                <a:solidFill>
                  <a:srgbClr val="C00000"/>
                </a:solidFill>
                <a:latin typeface="Times New Roman" pitchFamily="18" charset="0"/>
                <a:cs typeface="Times New Roman" pitchFamily="18" charset="0"/>
              </a:rPr>
              <a:t> </a:t>
            </a:r>
            <a:r>
              <a:rPr lang="en-US" sz="2400" dirty="0" smtClean="0">
                <a:solidFill>
                  <a:srgbClr val="C00000"/>
                </a:solidFill>
                <a:latin typeface="Times New Roman" pitchFamily="18" charset="0"/>
                <a:cs typeface="Times New Roman" pitchFamily="18" charset="0"/>
              </a:rPr>
              <a:t>adore    </a:t>
            </a:r>
          </a:p>
        </p:txBody>
      </p:sp>
      <p:sp>
        <p:nvSpPr>
          <p:cNvPr id="9" name="TextBox 8"/>
          <p:cNvSpPr txBox="1"/>
          <p:nvPr/>
        </p:nvSpPr>
        <p:spPr>
          <a:xfrm>
            <a:off x="1401042" y="990600"/>
            <a:ext cx="1143000" cy="830997"/>
          </a:xfrm>
          <a:prstGeom prst="rect">
            <a:avLst/>
          </a:prstGeom>
          <a:noFill/>
        </p:spPr>
        <p:txBody>
          <a:bodyPr wrap="square" rtlCol="0">
            <a:spAutoFit/>
          </a:bodyPr>
          <a:lstStyle/>
          <a:p>
            <a:pPr algn="ctr"/>
            <a:r>
              <a:rPr lang="en-US" sz="4800" dirty="0" smtClean="0">
                <a:latin typeface="Times New Roman" pitchFamily="18" charset="0"/>
                <a:cs typeface="Times New Roman" pitchFamily="18" charset="0"/>
              </a:rPr>
              <a:t>S +</a:t>
            </a:r>
            <a:endParaRPr lang="en-US" sz="4800" dirty="0">
              <a:latin typeface="Times New Roman" pitchFamily="18" charset="0"/>
              <a:cs typeface="Times New Roman" pitchFamily="18" charset="0"/>
            </a:endParaRPr>
          </a:p>
        </p:txBody>
      </p:sp>
      <p:sp>
        <p:nvSpPr>
          <p:cNvPr id="10" name="TextBox 9"/>
          <p:cNvSpPr txBox="1"/>
          <p:nvPr/>
        </p:nvSpPr>
        <p:spPr>
          <a:xfrm>
            <a:off x="6019800" y="936242"/>
            <a:ext cx="2667000" cy="830997"/>
          </a:xfrm>
          <a:prstGeom prst="rect">
            <a:avLst/>
          </a:prstGeom>
          <a:noFill/>
        </p:spPr>
        <p:txBody>
          <a:bodyPr wrap="square" rtlCol="0">
            <a:spAutoFit/>
          </a:bodyPr>
          <a:lstStyle/>
          <a:p>
            <a:r>
              <a:rPr lang="en-US" sz="4800" dirty="0" err="1" smtClean="0">
                <a:latin typeface="Times New Roman" pitchFamily="18" charset="0"/>
                <a:cs typeface="Times New Roman" pitchFamily="18" charset="0"/>
              </a:rPr>
              <a:t>Ving</a:t>
            </a:r>
            <a:r>
              <a:rPr lang="en-US" sz="4800" dirty="0" smtClean="0">
                <a:latin typeface="Times New Roman" pitchFamily="18" charset="0"/>
                <a:cs typeface="Times New Roman" pitchFamily="18" charset="0"/>
              </a:rPr>
              <a:t>  + O</a:t>
            </a:r>
            <a:endParaRPr lang="en-US" sz="4800" dirty="0">
              <a:latin typeface="Times New Roman" pitchFamily="18" charset="0"/>
              <a:cs typeface="Times New Roman" pitchFamily="18" charset="0"/>
            </a:endParaRPr>
          </a:p>
        </p:txBody>
      </p:sp>
      <p:sp>
        <p:nvSpPr>
          <p:cNvPr id="11" name="TextBox 10"/>
          <p:cNvSpPr txBox="1"/>
          <p:nvPr/>
        </p:nvSpPr>
        <p:spPr>
          <a:xfrm>
            <a:off x="304800" y="1818887"/>
            <a:ext cx="609600" cy="769441"/>
          </a:xfrm>
          <a:prstGeom prst="rect">
            <a:avLst/>
          </a:prstGeom>
          <a:noFill/>
        </p:spPr>
        <p:txBody>
          <a:bodyPr wrap="square" rtlCol="0">
            <a:spAutoFit/>
          </a:bodyPr>
          <a:lstStyle/>
          <a:p>
            <a:r>
              <a:rPr lang="en-US" sz="4400" dirty="0" smtClean="0">
                <a:latin typeface="Times New Roman" pitchFamily="18" charset="0"/>
                <a:cs typeface="Times New Roman" pitchFamily="18" charset="0"/>
              </a:rPr>
              <a:t>↔</a:t>
            </a:r>
            <a:endParaRPr lang="en-US" sz="4400" dirty="0">
              <a:latin typeface="Times New Roman" pitchFamily="18" charset="0"/>
              <a:cs typeface="Times New Roman" pitchFamily="18" charset="0"/>
            </a:endParaRPr>
          </a:p>
        </p:txBody>
      </p:sp>
      <p:sp>
        <p:nvSpPr>
          <p:cNvPr id="12" name="TextBox 11"/>
          <p:cNvSpPr txBox="1"/>
          <p:nvPr/>
        </p:nvSpPr>
        <p:spPr>
          <a:xfrm>
            <a:off x="2590800" y="2495451"/>
            <a:ext cx="1066800" cy="1200329"/>
          </a:xfrm>
          <a:prstGeom prst="rect">
            <a:avLst/>
          </a:prstGeom>
          <a:noFill/>
        </p:spPr>
        <p:txBody>
          <a:bodyPr wrap="square" rtlCol="0">
            <a:spAutoFit/>
          </a:bodyPr>
          <a:lstStyle/>
          <a:p>
            <a:r>
              <a:rPr lang="en-US" sz="2400" dirty="0" smtClean="0">
                <a:solidFill>
                  <a:srgbClr val="C00000"/>
                </a:solidFill>
                <a:latin typeface="Times New Roman" pitchFamily="18" charset="0"/>
                <a:cs typeface="Times New Roman" pitchFamily="18" charset="0"/>
              </a:rPr>
              <a:t> am</a:t>
            </a:r>
          </a:p>
          <a:p>
            <a:r>
              <a:rPr lang="en-US" sz="2400" dirty="0">
                <a:solidFill>
                  <a:srgbClr val="C00000"/>
                </a:solidFill>
                <a:latin typeface="Times New Roman" pitchFamily="18" charset="0"/>
                <a:cs typeface="Times New Roman" pitchFamily="18" charset="0"/>
              </a:rPr>
              <a:t> </a:t>
            </a:r>
            <a:r>
              <a:rPr lang="en-US" sz="2400" dirty="0" smtClean="0">
                <a:solidFill>
                  <a:srgbClr val="C00000"/>
                </a:solidFill>
                <a:latin typeface="Times New Roman" pitchFamily="18" charset="0"/>
                <a:cs typeface="Times New Roman" pitchFamily="18" charset="0"/>
              </a:rPr>
              <a:t>is</a:t>
            </a:r>
          </a:p>
          <a:p>
            <a:r>
              <a:rPr lang="en-US" sz="2400" dirty="0">
                <a:solidFill>
                  <a:srgbClr val="C00000"/>
                </a:solidFill>
                <a:latin typeface="Times New Roman" pitchFamily="18" charset="0"/>
                <a:cs typeface="Times New Roman" pitchFamily="18" charset="0"/>
              </a:rPr>
              <a:t> </a:t>
            </a:r>
            <a:r>
              <a:rPr lang="en-US" sz="2400" dirty="0" smtClean="0">
                <a:solidFill>
                  <a:srgbClr val="C00000"/>
                </a:solidFill>
                <a:latin typeface="Times New Roman" pitchFamily="18" charset="0"/>
                <a:cs typeface="Times New Roman" pitchFamily="18" charset="0"/>
              </a:rPr>
              <a:t>are</a:t>
            </a:r>
          </a:p>
        </p:txBody>
      </p:sp>
      <p:sp>
        <p:nvSpPr>
          <p:cNvPr id="13" name="TextBox 12"/>
          <p:cNvSpPr txBox="1"/>
          <p:nvPr/>
        </p:nvSpPr>
        <p:spPr>
          <a:xfrm>
            <a:off x="1498026" y="2602756"/>
            <a:ext cx="1177636" cy="830997"/>
          </a:xfrm>
          <a:prstGeom prst="rect">
            <a:avLst/>
          </a:prstGeom>
          <a:noFill/>
        </p:spPr>
        <p:txBody>
          <a:bodyPr wrap="square" rtlCol="0">
            <a:spAutoFit/>
          </a:bodyPr>
          <a:lstStyle/>
          <a:p>
            <a:pPr algn="ctr"/>
            <a:r>
              <a:rPr lang="en-US" sz="4800" dirty="0" smtClean="0">
                <a:latin typeface="Times New Roman" pitchFamily="18" charset="0"/>
                <a:cs typeface="Times New Roman" pitchFamily="18" charset="0"/>
              </a:rPr>
              <a:t>S +</a:t>
            </a:r>
            <a:endParaRPr lang="en-US" sz="4800" dirty="0">
              <a:latin typeface="Times New Roman" pitchFamily="18" charset="0"/>
              <a:cs typeface="Times New Roman" pitchFamily="18" charset="0"/>
            </a:endParaRPr>
          </a:p>
        </p:txBody>
      </p:sp>
      <p:sp>
        <p:nvSpPr>
          <p:cNvPr id="14" name="TextBox 13"/>
          <p:cNvSpPr txBox="1"/>
          <p:nvPr/>
        </p:nvSpPr>
        <p:spPr>
          <a:xfrm>
            <a:off x="6019800" y="2608869"/>
            <a:ext cx="2743200" cy="830997"/>
          </a:xfrm>
          <a:prstGeom prst="rect">
            <a:avLst/>
          </a:prstGeom>
          <a:noFill/>
        </p:spPr>
        <p:txBody>
          <a:bodyPr wrap="square" rtlCol="0">
            <a:spAutoFit/>
          </a:bodyPr>
          <a:lstStyle/>
          <a:p>
            <a:r>
              <a:rPr lang="en-US" sz="4800" dirty="0" err="1" smtClean="0">
                <a:latin typeface="Times New Roman" pitchFamily="18" charset="0"/>
                <a:cs typeface="Times New Roman" pitchFamily="18" charset="0"/>
              </a:rPr>
              <a:t>Ving</a:t>
            </a:r>
            <a:r>
              <a:rPr lang="en-US" sz="4800" dirty="0" smtClean="0">
                <a:latin typeface="Times New Roman" pitchFamily="18" charset="0"/>
                <a:cs typeface="Times New Roman" pitchFamily="18" charset="0"/>
              </a:rPr>
              <a:t>  + </a:t>
            </a:r>
            <a:r>
              <a:rPr lang="en-US" sz="4800" dirty="0">
                <a:latin typeface="Times New Roman" pitchFamily="18" charset="0"/>
                <a:cs typeface="Times New Roman" pitchFamily="18" charset="0"/>
              </a:rPr>
              <a:t>O</a:t>
            </a:r>
          </a:p>
        </p:txBody>
      </p:sp>
      <p:sp>
        <p:nvSpPr>
          <p:cNvPr id="15" name="TextBox 14"/>
          <p:cNvSpPr txBox="1"/>
          <p:nvPr/>
        </p:nvSpPr>
        <p:spPr>
          <a:xfrm>
            <a:off x="3962400" y="2348930"/>
            <a:ext cx="2133600" cy="1569660"/>
          </a:xfrm>
          <a:prstGeom prst="rect">
            <a:avLst/>
          </a:prstGeom>
          <a:noFill/>
        </p:spPr>
        <p:txBody>
          <a:bodyPr wrap="square" rtlCol="0">
            <a:spAutoFit/>
          </a:bodyPr>
          <a:lstStyle/>
          <a:p>
            <a:r>
              <a:rPr lang="en-US" sz="2400" dirty="0" smtClean="0">
                <a:solidFill>
                  <a:srgbClr val="C00000"/>
                </a:solidFill>
                <a:latin typeface="Times New Roman" pitchFamily="18" charset="0"/>
                <a:cs typeface="Times New Roman" pitchFamily="18" charset="0"/>
              </a:rPr>
              <a:t>interested in</a:t>
            </a:r>
          </a:p>
          <a:p>
            <a:r>
              <a:rPr lang="en-US" sz="2400" dirty="0" smtClean="0">
                <a:solidFill>
                  <a:srgbClr val="C00000"/>
                </a:solidFill>
                <a:latin typeface="Times New Roman" pitchFamily="18" charset="0"/>
                <a:cs typeface="Times New Roman" pitchFamily="18" charset="0"/>
              </a:rPr>
              <a:t>keen on</a:t>
            </a:r>
          </a:p>
          <a:p>
            <a:r>
              <a:rPr lang="en-US" sz="2400" dirty="0" smtClean="0">
                <a:solidFill>
                  <a:srgbClr val="C00000"/>
                </a:solidFill>
                <a:latin typeface="Times New Roman" pitchFamily="18" charset="0"/>
                <a:cs typeface="Times New Roman" pitchFamily="18" charset="0"/>
              </a:rPr>
              <a:t>fond of</a:t>
            </a:r>
          </a:p>
          <a:p>
            <a:r>
              <a:rPr lang="en-US" sz="2400" dirty="0" smtClean="0">
                <a:solidFill>
                  <a:srgbClr val="C00000"/>
                </a:solidFill>
                <a:latin typeface="Times New Roman" pitchFamily="18" charset="0"/>
                <a:cs typeface="Times New Roman" pitchFamily="18" charset="0"/>
              </a:rPr>
              <a:t>excited about</a:t>
            </a:r>
          </a:p>
        </p:txBody>
      </p:sp>
      <p:sp>
        <p:nvSpPr>
          <p:cNvPr id="16" name="TextBox 15"/>
          <p:cNvSpPr txBox="1"/>
          <p:nvPr/>
        </p:nvSpPr>
        <p:spPr>
          <a:xfrm>
            <a:off x="4953000" y="1134559"/>
            <a:ext cx="685800" cy="523220"/>
          </a:xfrm>
          <a:prstGeom prst="rect">
            <a:avLst/>
          </a:prstGeom>
          <a:noFill/>
        </p:spPr>
        <p:txBody>
          <a:bodyPr wrap="square" rtlCol="0">
            <a:spAutoFit/>
          </a:bodyPr>
          <a:lstStyle/>
          <a:p>
            <a:r>
              <a:rPr lang="en-US" sz="2800" b="1" dirty="0" smtClean="0">
                <a:solidFill>
                  <a:srgbClr val="C00000"/>
                </a:solidFill>
                <a:latin typeface="Times New Roman" pitchFamily="18" charset="0"/>
                <a:cs typeface="Times New Roman" pitchFamily="18" charset="0"/>
              </a:rPr>
              <a:t>(s) </a:t>
            </a:r>
            <a:endParaRPr lang="en-US" sz="2800" b="1" dirty="0">
              <a:solidFill>
                <a:srgbClr val="C00000"/>
              </a:solidFill>
              <a:latin typeface="Times New Roman" pitchFamily="18" charset="0"/>
              <a:cs typeface="Times New Roman" pitchFamily="18" charset="0"/>
            </a:endParaRPr>
          </a:p>
        </p:txBody>
      </p:sp>
      <p:sp>
        <p:nvSpPr>
          <p:cNvPr id="17" name="TextBox 16"/>
          <p:cNvSpPr txBox="1"/>
          <p:nvPr/>
        </p:nvSpPr>
        <p:spPr>
          <a:xfrm>
            <a:off x="2438400" y="990600"/>
            <a:ext cx="1524000" cy="954107"/>
          </a:xfrm>
          <a:prstGeom prst="rect">
            <a:avLst/>
          </a:prstGeom>
          <a:noFill/>
        </p:spPr>
        <p:txBody>
          <a:bodyPr wrap="square" rtlCol="0">
            <a:spAutoFit/>
          </a:bodyPr>
          <a:lstStyle/>
          <a:p>
            <a:r>
              <a:rPr lang="en-US" sz="2800" b="1" dirty="0" smtClean="0">
                <a:solidFill>
                  <a:srgbClr val="000099"/>
                </a:solidFill>
                <a:latin typeface="Times New Roman" pitchFamily="18" charset="0"/>
                <a:cs typeface="Times New Roman" pitchFamily="18" charset="0"/>
              </a:rPr>
              <a:t>don’t</a:t>
            </a:r>
          </a:p>
          <a:p>
            <a:r>
              <a:rPr lang="en-US" sz="2800" b="1" dirty="0" smtClean="0">
                <a:solidFill>
                  <a:srgbClr val="000099"/>
                </a:solidFill>
                <a:latin typeface="Times New Roman" pitchFamily="18" charset="0"/>
                <a:cs typeface="Times New Roman" pitchFamily="18" charset="0"/>
              </a:rPr>
              <a:t>doesn’t                        </a:t>
            </a:r>
            <a:endParaRPr lang="en-US" sz="2800" b="1" dirty="0">
              <a:solidFill>
                <a:srgbClr val="000099"/>
              </a:solidFill>
              <a:latin typeface="Times New Roman" pitchFamily="18" charset="0"/>
              <a:cs typeface="Times New Roman" pitchFamily="18" charset="0"/>
            </a:endParaRPr>
          </a:p>
        </p:txBody>
      </p:sp>
      <p:sp>
        <p:nvSpPr>
          <p:cNvPr id="18" name="TextBox 17"/>
          <p:cNvSpPr txBox="1"/>
          <p:nvPr/>
        </p:nvSpPr>
        <p:spPr>
          <a:xfrm>
            <a:off x="3214255" y="2756644"/>
            <a:ext cx="685800" cy="523220"/>
          </a:xfrm>
          <a:prstGeom prst="rect">
            <a:avLst/>
          </a:prstGeom>
          <a:noFill/>
        </p:spPr>
        <p:txBody>
          <a:bodyPr wrap="square" rtlCol="0">
            <a:spAutoFit/>
          </a:bodyPr>
          <a:lstStyle/>
          <a:p>
            <a:r>
              <a:rPr lang="en-US" sz="2800" b="1" dirty="0" smtClean="0">
                <a:solidFill>
                  <a:srgbClr val="000099"/>
                </a:solidFill>
                <a:latin typeface="Times New Roman" pitchFamily="18" charset="0"/>
                <a:cs typeface="Times New Roman" pitchFamily="18" charset="0"/>
              </a:rPr>
              <a:t>not                        </a:t>
            </a:r>
            <a:endParaRPr lang="en-US" sz="2800" b="1" dirty="0">
              <a:solidFill>
                <a:srgbClr val="000099"/>
              </a:solidFill>
              <a:latin typeface="Times New Roman" pitchFamily="18" charset="0"/>
              <a:cs typeface="Times New Roman" pitchFamily="18" charset="0"/>
            </a:endParaRPr>
          </a:p>
        </p:txBody>
      </p:sp>
      <p:sp>
        <p:nvSpPr>
          <p:cNvPr id="19" name="Rectangle 18"/>
          <p:cNvSpPr/>
          <p:nvPr/>
        </p:nvSpPr>
        <p:spPr>
          <a:xfrm>
            <a:off x="1143000" y="599420"/>
            <a:ext cx="7772400" cy="16041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143000" y="2314403"/>
            <a:ext cx="7772400" cy="16041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609600" y="4343400"/>
            <a:ext cx="7848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My brother likes watching football matches on TV.</a:t>
            </a:r>
            <a:endParaRPr lang="en-US" sz="2400" dirty="0">
              <a:latin typeface="Times New Roman" pitchFamily="18" charset="0"/>
              <a:cs typeface="Times New Roman" pitchFamily="18" charset="0"/>
            </a:endParaRPr>
          </a:p>
        </p:txBody>
      </p:sp>
      <p:sp>
        <p:nvSpPr>
          <p:cNvPr id="22" name="TextBox 21"/>
          <p:cNvSpPr txBox="1"/>
          <p:nvPr/>
        </p:nvSpPr>
        <p:spPr>
          <a:xfrm>
            <a:off x="609600" y="4338935"/>
            <a:ext cx="7848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My brother </a:t>
            </a:r>
            <a:r>
              <a:rPr lang="en-US" sz="2400" dirty="0" smtClean="0">
                <a:solidFill>
                  <a:srgbClr val="C00000"/>
                </a:solidFill>
                <a:latin typeface="Times New Roman" pitchFamily="18" charset="0"/>
                <a:cs typeface="Times New Roman" pitchFamily="18" charset="0"/>
              </a:rPr>
              <a:t>likes</a:t>
            </a: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watching</a:t>
            </a:r>
            <a:r>
              <a:rPr lang="en-US" sz="2400" dirty="0" smtClean="0">
                <a:latin typeface="Times New Roman" pitchFamily="18" charset="0"/>
                <a:cs typeface="Times New Roman" pitchFamily="18" charset="0"/>
              </a:rPr>
              <a:t> football matches on TV.</a:t>
            </a:r>
            <a:endParaRPr lang="en-US" sz="2400" dirty="0">
              <a:latin typeface="Times New Roman" pitchFamily="18" charset="0"/>
              <a:cs typeface="Times New Roman" pitchFamily="18" charset="0"/>
            </a:endParaRPr>
          </a:p>
        </p:txBody>
      </p:sp>
      <p:sp>
        <p:nvSpPr>
          <p:cNvPr id="23" name="TextBox 22"/>
          <p:cNvSpPr txBox="1"/>
          <p:nvPr/>
        </p:nvSpPr>
        <p:spPr>
          <a:xfrm>
            <a:off x="633844" y="5105400"/>
            <a:ext cx="7848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My brother </a:t>
            </a:r>
            <a:r>
              <a:rPr lang="en-US" sz="2400" dirty="0" smtClean="0">
                <a:solidFill>
                  <a:srgbClr val="C00000"/>
                </a:solidFill>
                <a:latin typeface="Times New Roman" pitchFamily="18" charset="0"/>
                <a:cs typeface="Times New Roman" pitchFamily="18" charset="0"/>
              </a:rPr>
              <a:t>is interested in</a:t>
            </a: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watching</a:t>
            </a:r>
            <a:r>
              <a:rPr lang="en-US" sz="2400" dirty="0" smtClean="0">
                <a:latin typeface="Times New Roman" pitchFamily="18" charset="0"/>
                <a:cs typeface="Times New Roman" pitchFamily="18" charset="0"/>
              </a:rPr>
              <a:t> football matches on TV.</a:t>
            </a:r>
            <a:endParaRPr lang="en-US" sz="2400" dirty="0">
              <a:latin typeface="Times New Roman" pitchFamily="18" charset="0"/>
              <a:cs typeface="Times New Roman" pitchFamily="18" charset="0"/>
            </a:endParaRPr>
          </a:p>
        </p:txBody>
      </p:sp>
      <p:sp>
        <p:nvSpPr>
          <p:cNvPr id="24" name="TextBox 23"/>
          <p:cNvSpPr txBox="1"/>
          <p:nvPr/>
        </p:nvSpPr>
        <p:spPr>
          <a:xfrm>
            <a:off x="831272" y="4343400"/>
            <a:ext cx="7848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My brother </a:t>
            </a:r>
            <a:r>
              <a:rPr lang="en-US" sz="2400" dirty="0" smtClean="0">
                <a:solidFill>
                  <a:srgbClr val="000099"/>
                </a:solidFill>
                <a:latin typeface="Times New Roman" pitchFamily="18" charset="0"/>
                <a:cs typeface="Times New Roman" pitchFamily="18" charset="0"/>
              </a:rPr>
              <a:t>doesn’t</a:t>
            </a:r>
            <a:r>
              <a:rPr lang="en-US" sz="2400" dirty="0" smtClean="0">
                <a:latin typeface="Times New Roman" pitchFamily="18" charset="0"/>
                <a:cs typeface="Times New Roman" pitchFamily="18" charset="0"/>
              </a:rPr>
              <a:t> </a:t>
            </a:r>
            <a:r>
              <a:rPr lang="en-US" sz="2400" dirty="0" smtClean="0">
                <a:solidFill>
                  <a:srgbClr val="C00000"/>
                </a:solidFill>
                <a:latin typeface="Times New Roman" pitchFamily="18" charset="0"/>
                <a:cs typeface="Times New Roman" pitchFamily="18" charset="0"/>
              </a:rPr>
              <a:t>like</a:t>
            </a: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watching</a:t>
            </a:r>
            <a:r>
              <a:rPr lang="en-US" sz="2400" dirty="0" smtClean="0">
                <a:latin typeface="Times New Roman" pitchFamily="18" charset="0"/>
                <a:cs typeface="Times New Roman" pitchFamily="18" charset="0"/>
              </a:rPr>
              <a:t> football matches on TV.</a:t>
            </a:r>
            <a:endParaRPr lang="en-US" sz="2400" dirty="0">
              <a:latin typeface="Times New Roman" pitchFamily="18" charset="0"/>
              <a:cs typeface="Times New Roman" pitchFamily="18" charset="0"/>
            </a:endParaRPr>
          </a:p>
        </p:txBody>
      </p:sp>
      <p:sp>
        <p:nvSpPr>
          <p:cNvPr id="25" name="TextBox 24"/>
          <p:cNvSpPr txBox="1"/>
          <p:nvPr/>
        </p:nvSpPr>
        <p:spPr>
          <a:xfrm>
            <a:off x="865907" y="5105400"/>
            <a:ext cx="8104909"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My brother </a:t>
            </a:r>
            <a:r>
              <a:rPr lang="en-US" sz="2400" dirty="0" smtClean="0">
                <a:solidFill>
                  <a:srgbClr val="C00000"/>
                </a:solidFill>
                <a:latin typeface="Times New Roman" pitchFamily="18" charset="0"/>
                <a:cs typeface="Times New Roman" pitchFamily="18" charset="0"/>
              </a:rPr>
              <a:t>is </a:t>
            </a:r>
            <a:r>
              <a:rPr lang="en-US" sz="2400" dirty="0" smtClean="0">
                <a:solidFill>
                  <a:srgbClr val="000099"/>
                </a:solidFill>
                <a:latin typeface="Times New Roman" pitchFamily="18" charset="0"/>
                <a:cs typeface="Times New Roman" pitchFamily="18" charset="0"/>
              </a:rPr>
              <a:t>not</a:t>
            </a:r>
            <a:r>
              <a:rPr lang="en-US" sz="2400" dirty="0" smtClean="0">
                <a:solidFill>
                  <a:srgbClr val="C00000"/>
                </a:solidFill>
                <a:latin typeface="Times New Roman" pitchFamily="18" charset="0"/>
                <a:cs typeface="Times New Roman" pitchFamily="18" charset="0"/>
              </a:rPr>
              <a:t> interested in</a:t>
            </a: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watching</a:t>
            </a:r>
            <a:r>
              <a:rPr lang="en-US" sz="2400" dirty="0" smtClean="0">
                <a:latin typeface="Times New Roman" pitchFamily="18" charset="0"/>
                <a:cs typeface="Times New Roman" pitchFamily="18" charset="0"/>
              </a:rPr>
              <a:t> football matches on TV.</a:t>
            </a:r>
            <a:endParaRPr lang="en-US" sz="2400" dirty="0">
              <a:latin typeface="Times New Roman" pitchFamily="18" charset="0"/>
              <a:cs typeface="Times New Roman" pitchFamily="18" charset="0"/>
            </a:endParaRPr>
          </a:p>
        </p:txBody>
      </p:sp>
      <p:sp>
        <p:nvSpPr>
          <p:cNvPr id="26" name="5-Point Star 25">
            <a:hlinkClick r:id="rId3" action="ppaction://hlinksldjump"/>
          </p:cNvPr>
          <p:cNvSpPr/>
          <p:nvPr/>
        </p:nvSpPr>
        <p:spPr>
          <a:xfrm>
            <a:off x="8458200" y="76200"/>
            <a:ext cx="512616" cy="39312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663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circle(in)">
                                      <p:cBhvr>
                                        <p:cTn id="33" dur="20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500"/>
                                        <p:tgtEl>
                                          <p:spTgt spid="2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1" nodeType="click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500"/>
                                        <p:tgtEl>
                                          <p:spTgt spid="22"/>
                                        </p:tgtEl>
                                      </p:cBhvr>
                                    </p:animEffect>
                                  </p:childTnLst>
                                </p:cTn>
                              </p:par>
                              <p:par>
                                <p:cTn id="49" presetID="10" presetClass="exit" presetSubtype="0" fill="hold" grpId="0" nodeType="withEffect">
                                  <p:stCondLst>
                                    <p:cond delay="0"/>
                                  </p:stCondLst>
                                  <p:childTnLst>
                                    <p:animEffect transition="out" filter="fade">
                                      <p:cBhvr>
                                        <p:cTn id="50" dur="500"/>
                                        <p:tgtEl>
                                          <p:spTgt spid="21"/>
                                        </p:tgtEl>
                                      </p:cBhvr>
                                    </p:animEffect>
                                    <p:set>
                                      <p:cBhvr>
                                        <p:cTn id="51" dur="1" fill="hold">
                                          <p:stCondLst>
                                            <p:cond delay="499"/>
                                          </p:stCondLst>
                                        </p:cTn>
                                        <p:tgtEl>
                                          <p:spTgt spid="21"/>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500"/>
                                        <p:tgtEl>
                                          <p:spTgt spid="23"/>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fade">
                                      <p:cBhvr>
                                        <p:cTn id="61" dur="500"/>
                                        <p:tgtEl>
                                          <p:spTgt spid="24"/>
                                        </p:tgtEl>
                                      </p:cBhvr>
                                    </p:animEffect>
                                  </p:childTnLst>
                                </p:cTn>
                              </p:par>
                              <p:par>
                                <p:cTn id="62" presetID="10" presetClass="exit" presetSubtype="0" fill="hold" grpId="1" nodeType="withEffect">
                                  <p:stCondLst>
                                    <p:cond delay="0"/>
                                  </p:stCondLst>
                                  <p:childTnLst>
                                    <p:animEffect transition="out" filter="fade">
                                      <p:cBhvr>
                                        <p:cTn id="63" dur="500"/>
                                        <p:tgtEl>
                                          <p:spTgt spid="22"/>
                                        </p:tgtEl>
                                      </p:cBhvr>
                                    </p:animEffect>
                                    <p:set>
                                      <p:cBhvr>
                                        <p:cTn id="64" dur="1" fill="hold">
                                          <p:stCondLst>
                                            <p:cond delay="499"/>
                                          </p:stCondLst>
                                        </p:cTn>
                                        <p:tgtEl>
                                          <p:spTgt spid="22"/>
                                        </p:tgtEl>
                                        <p:attrNameLst>
                                          <p:attrName>style.visibility</p:attrName>
                                        </p:attrNameLst>
                                      </p:cBhvr>
                                      <p:to>
                                        <p:strVal val="hidden"/>
                                      </p:to>
                                    </p:set>
                                  </p:childTnLst>
                                </p:cTn>
                              </p:par>
                              <p:par>
                                <p:cTn id="65" presetID="10" presetClass="exit" presetSubtype="0" fill="hold" grpId="1" nodeType="withEffect">
                                  <p:stCondLst>
                                    <p:cond delay="0"/>
                                  </p:stCondLst>
                                  <p:childTnLst>
                                    <p:animEffect transition="out" filter="fade">
                                      <p:cBhvr>
                                        <p:cTn id="66" dur="500"/>
                                        <p:tgtEl>
                                          <p:spTgt spid="23"/>
                                        </p:tgtEl>
                                      </p:cBhvr>
                                    </p:animEffect>
                                    <p:set>
                                      <p:cBhvr>
                                        <p:cTn id="67" dur="1" fill="hold">
                                          <p:stCondLst>
                                            <p:cond delay="499"/>
                                          </p:stCondLst>
                                        </p:cTn>
                                        <p:tgtEl>
                                          <p:spTgt spid="23"/>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fade">
                                      <p:cBhvr>
                                        <p:cTn id="72" dur="500"/>
                                        <p:tgtEl>
                                          <p:spTgt spid="25"/>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500"/>
                                        <p:tgtEl>
                                          <p:spTgt spid="17"/>
                                        </p:tgtEl>
                                      </p:cBhvr>
                                    </p:animEffect>
                                  </p:childTnLst>
                                </p:cTn>
                              </p:par>
                              <p:par>
                                <p:cTn id="78" presetID="10" presetClass="exit" presetSubtype="0" fill="hold" grpId="1" nodeType="withEffect">
                                  <p:stCondLst>
                                    <p:cond delay="0"/>
                                  </p:stCondLst>
                                  <p:childTnLst>
                                    <p:animEffect transition="out" filter="fade">
                                      <p:cBhvr>
                                        <p:cTn id="79" dur="500"/>
                                        <p:tgtEl>
                                          <p:spTgt spid="16"/>
                                        </p:tgtEl>
                                      </p:cBhvr>
                                    </p:animEffect>
                                    <p:set>
                                      <p:cBhvr>
                                        <p:cTn id="80" dur="1" fill="hold">
                                          <p:stCondLst>
                                            <p:cond delay="499"/>
                                          </p:stCondLst>
                                        </p:cTn>
                                        <p:tgtEl>
                                          <p:spTgt spid="16"/>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18"/>
                                        </p:tgtEl>
                                        <p:attrNameLst>
                                          <p:attrName>style.visibility</p:attrName>
                                        </p:attrNameLst>
                                      </p:cBhvr>
                                      <p:to>
                                        <p:strVal val="visible"/>
                                      </p:to>
                                    </p:set>
                                    <p:animEffect transition="in" filter="fade">
                                      <p:cBhvr>
                                        <p:cTn id="8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P spid="14" grpId="0"/>
      <p:bldP spid="15" grpId="0"/>
      <p:bldP spid="16" grpId="0"/>
      <p:bldP spid="16" grpId="1"/>
      <p:bldP spid="17" grpId="0"/>
      <p:bldP spid="18" grpId="0"/>
      <p:bldP spid="19" grpId="0" animBg="1"/>
      <p:bldP spid="20" grpId="0" animBg="1"/>
      <p:bldP spid="21" grpId="0"/>
      <p:bldP spid="21" grpId="1"/>
      <p:bldP spid="22" grpId="0"/>
      <p:bldP spid="22" grpId="1"/>
      <p:bldP spid="23" grpId="0"/>
      <p:bldP spid="23" grpId="1"/>
      <p:bldP spid="24" grpId="0"/>
      <p:bldP spid="2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0" y="2253872"/>
            <a:ext cx="8991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sym typeface="Wingdings"/>
              </a:rPr>
              <a:t></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You ________________________________________. (SHOULD)</a:t>
            </a:r>
          </a:p>
        </p:txBody>
      </p:sp>
      <p:sp>
        <p:nvSpPr>
          <p:cNvPr id="7" name="TextBox 6"/>
          <p:cNvSpPr txBox="1"/>
          <p:nvPr/>
        </p:nvSpPr>
        <p:spPr>
          <a:xfrm>
            <a:off x="0" y="2715537"/>
            <a:ext cx="8991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92. </a:t>
            </a:r>
            <a:r>
              <a:rPr lang="en-US" sz="2400" dirty="0">
                <a:latin typeface="Times New Roman" pitchFamily="18" charset="0"/>
                <a:cs typeface="Times New Roman" pitchFamily="18" charset="0"/>
              </a:rPr>
              <a:t>I advise you not to drink beer</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8" name="TextBox 7"/>
          <p:cNvSpPr txBox="1"/>
          <p:nvPr/>
        </p:nvSpPr>
        <p:spPr>
          <a:xfrm>
            <a:off x="0" y="3177202"/>
            <a:ext cx="8991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sym typeface="Wingdings"/>
              </a:rPr>
              <a:t></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You ________________________________________. (NOT)</a:t>
            </a:r>
          </a:p>
        </p:txBody>
      </p:sp>
      <p:sp>
        <p:nvSpPr>
          <p:cNvPr id="9" name="TextBox 8"/>
          <p:cNvSpPr txBox="1"/>
          <p:nvPr/>
        </p:nvSpPr>
        <p:spPr>
          <a:xfrm>
            <a:off x="1028700" y="2253872"/>
            <a:ext cx="69342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should wear </a:t>
            </a:r>
            <a:r>
              <a:rPr lang="en-US" sz="2400" dirty="0">
                <a:solidFill>
                  <a:srgbClr val="FF0000"/>
                </a:solidFill>
                <a:latin typeface="Times New Roman" pitchFamily="18" charset="0"/>
                <a:cs typeface="Times New Roman" pitchFamily="18" charset="0"/>
              </a:rPr>
              <a:t>red </a:t>
            </a:r>
            <a:r>
              <a:rPr lang="en-US" sz="2400" dirty="0" err="1">
                <a:solidFill>
                  <a:srgbClr val="FF0000"/>
                </a:solidFill>
                <a:latin typeface="Times New Roman" pitchFamily="18" charset="0"/>
                <a:cs typeface="Times New Roman" pitchFamily="18" charset="0"/>
              </a:rPr>
              <a:t>colour</a:t>
            </a:r>
            <a:r>
              <a:rPr lang="en-US" sz="2400" dirty="0">
                <a:solidFill>
                  <a:srgbClr val="FF0000"/>
                </a:solidFill>
                <a:latin typeface="Times New Roman" pitchFamily="18" charset="0"/>
                <a:cs typeface="Times New Roman" pitchFamily="18" charset="0"/>
              </a:rPr>
              <a:t> on </a:t>
            </a:r>
            <a:r>
              <a:rPr lang="en-US" sz="2400" dirty="0" err="1">
                <a:solidFill>
                  <a:srgbClr val="FF0000"/>
                </a:solidFill>
                <a:latin typeface="Times New Roman" pitchFamily="18" charset="0"/>
                <a:cs typeface="Times New Roman" pitchFamily="18" charset="0"/>
              </a:rPr>
              <a:t>Tet</a:t>
            </a:r>
            <a:r>
              <a:rPr lang="en-US" sz="2400" dirty="0">
                <a:solidFill>
                  <a:srgbClr val="FF0000"/>
                </a:solidFill>
                <a:latin typeface="Times New Roman" pitchFamily="18" charset="0"/>
                <a:cs typeface="Times New Roman" pitchFamily="18" charset="0"/>
              </a:rPr>
              <a:t> holiday.</a:t>
            </a:r>
          </a:p>
        </p:txBody>
      </p:sp>
      <p:sp>
        <p:nvSpPr>
          <p:cNvPr id="10" name="TextBox 9"/>
          <p:cNvSpPr txBox="1"/>
          <p:nvPr/>
        </p:nvSpPr>
        <p:spPr>
          <a:xfrm>
            <a:off x="1219200" y="3177201"/>
            <a:ext cx="80772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should not drink beer</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11" name="TextBox 10"/>
          <p:cNvSpPr txBox="1"/>
          <p:nvPr/>
        </p:nvSpPr>
        <p:spPr>
          <a:xfrm>
            <a:off x="838200" y="693003"/>
            <a:ext cx="8305800" cy="1200329"/>
          </a:xfrm>
          <a:prstGeom prst="rect">
            <a:avLst/>
          </a:prstGeom>
          <a:noFill/>
        </p:spPr>
        <p:txBody>
          <a:bodyPr wrap="square" rtlCol="0">
            <a:spAutoFit/>
          </a:bodyPr>
          <a:lstStyle/>
          <a:p>
            <a:r>
              <a:rPr lang="en-US" sz="2400" b="1" dirty="0">
                <a:latin typeface="Times New Roman" pitchFamily="18" charset="0"/>
                <a:cs typeface="Times New Roman" pitchFamily="18" charset="0"/>
              </a:rPr>
              <a:t>II. For each question, complete the second sentence so that it means the same as the first. Use the word in brackets. You may need to change the word.</a:t>
            </a:r>
            <a:endParaRPr lang="en-US" sz="2400" dirty="0">
              <a:latin typeface="Times New Roman" pitchFamily="18" charset="0"/>
              <a:cs typeface="Times New Roman" pitchFamily="18" charset="0"/>
            </a:endParaRPr>
          </a:p>
        </p:txBody>
      </p:sp>
      <p:sp>
        <p:nvSpPr>
          <p:cNvPr id="12" name="TextBox 11"/>
          <p:cNvSpPr txBox="1"/>
          <p:nvPr/>
        </p:nvSpPr>
        <p:spPr>
          <a:xfrm>
            <a:off x="952499" y="333952"/>
            <a:ext cx="4457701" cy="461665"/>
          </a:xfrm>
          <a:prstGeom prst="rect">
            <a:avLst/>
          </a:prstGeom>
          <a:noFill/>
        </p:spPr>
        <p:txBody>
          <a:bodyPr wrap="square" rtlCol="0">
            <a:spAutoFit/>
          </a:bodyPr>
          <a:lstStyle/>
          <a:p>
            <a:r>
              <a:rPr lang="en-US" sz="2400" b="1" dirty="0">
                <a:latin typeface="Times New Roman" pitchFamily="18" charset="0"/>
                <a:cs typeface="Times New Roman" pitchFamily="18" charset="0"/>
              </a:rPr>
              <a:t>PART D. </a:t>
            </a:r>
            <a:r>
              <a:rPr lang="en-US" sz="2400" b="1" dirty="0" smtClean="0">
                <a:latin typeface="Times New Roman" pitchFamily="18" charset="0"/>
                <a:cs typeface="Times New Roman" pitchFamily="18" charset="0"/>
              </a:rPr>
              <a:t>WRITING</a:t>
            </a:r>
            <a:endParaRPr lang="en-US" sz="2400" dirty="0">
              <a:latin typeface="Times New Roman" pitchFamily="18" charset="0"/>
              <a:cs typeface="Times New Roman" pitchFamily="18" charset="0"/>
            </a:endParaRPr>
          </a:p>
        </p:txBody>
      </p:sp>
      <p:sp>
        <p:nvSpPr>
          <p:cNvPr id="13" name="TextBox 12"/>
          <p:cNvSpPr txBox="1"/>
          <p:nvPr/>
        </p:nvSpPr>
        <p:spPr>
          <a:xfrm>
            <a:off x="0" y="3652721"/>
            <a:ext cx="8991600" cy="830997"/>
          </a:xfrm>
          <a:prstGeom prst="rect">
            <a:avLst/>
          </a:prstGeom>
          <a:noFill/>
        </p:spPr>
        <p:txBody>
          <a:bodyPr wrap="square" rtlCol="0">
            <a:spAutoFit/>
          </a:bodyPr>
          <a:lstStyle/>
          <a:p>
            <a:r>
              <a:rPr lang="en-US" sz="2400" dirty="0" smtClean="0">
                <a:latin typeface="Times New Roman" pitchFamily="18" charset="0"/>
                <a:cs typeface="Times New Roman" pitchFamily="18" charset="0"/>
              </a:rPr>
              <a:t>93. </a:t>
            </a:r>
            <a:r>
              <a:rPr lang="en-US" sz="2400" dirty="0">
                <a:latin typeface="Times New Roman" pitchFamily="18" charset="0"/>
                <a:cs typeface="Times New Roman" pitchFamily="18" charset="0"/>
              </a:rPr>
              <a:t>I promise not to behave badly</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sym typeface="Wingdings"/>
              </a:rPr>
              <a:t></a:t>
            </a:r>
            <a:r>
              <a:rPr lang="en-US" sz="2400" dirty="0">
                <a:latin typeface="Times New Roman" pitchFamily="18" charset="0"/>
                <a:cs typeface="Times New Roman" pitchFamily="18" charset="0"/>
              </a:rPr>
              <a:t> I ________________________________________. (WILL)</a:t>
            </a:r>
          </a:p>
        </p:txBody>
      </p:sp>
      <p:sp>
        <p:nvSpPr>
          <p:cNvPr id="14" name="TextBox 13"/>
          <p:cNvSpPr txBox="1"/>
          <p:nvPr/>
        </p:nvSpPr>
        <p:spPr>
          <a:xfrm>
            <a:off x="76200" y="4400867"/>
            <a:ext cx="8991600" cy="830997"/>
          </a:xfrm>
          <a:prstGeom prst="rect">
            <a:avLst/>
          </a:prstGeom>
          <a:noFill/>
        </p:spPr>
        <p:txBody>
          <a:bodyPr wrap="square" rtlCol="0">
            <a:spAutoFit/>
          </a:bodyPr>
          <a:lstStyle/>
          <a:p>
            <a:r>
              <a:rPr lang="en-US" sz="2400" dirty="0" smtClean="0">
                <a:latin typeface="Times New Roman" pitchFamily="18" charset="0"/>
                <a:cs typeface="Times New Roman" pitchFamily="18" charset="0"/>
              </a:rPr>
              <a:t>94. </a:t>
            </a:r>
            <a:r>
              <a:rPr lang="en-US" sz="2400" dirty="0">
                <a:latin typeface="Times New Roman" pitchFamily="18" charset="0"/>
                <a:cs typeface="Times New Roman" pitchFamily="18" charset="0"/>
              </a:rPr>
              <a:t>You ought to buy fresh flowers to decorate the house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sym typeface="Wingdings"/>
              </a:rPr>
              <a:t></a:t>
            </a:r>
            <a:r>
              <a:rPr lang="en-US" sz="2400" dirty="0">
                <a:latin typeface="Times New Roman" pitchFamily="18" charset="0"/>
                <a:cs typeface="Times New Roman" pitchFamily="18" charset="0"/>
              </a:rPr>
              <a:t> You ________________________________________. (SHOULD)</a:t>
            </a:r>
          </a:p>
        </p:txBody>
      </p:sp>
      <p:sp>
        <p:nvSpPr>
          <p:cNvPr id="15" name="TextBox 14"/>
          <p:cNvSpPr txBox="1"/>
          <p:nvPr/>
        </p:nvSpPr>
        <p:spPr>
          <a:xfrm>
            <a:off x="69273" y="5246270"/>
            <a:ext cx="8991600" cy="830997"/>
          </a:xfrm>
          <a:prstGeom prst="rect">
            <a:avLst/>
          </a:prstGeom>
          <a:noFill/>
        </p:spPr>
        <p:txBody>
          <a:bodyPr wrap="square" rtlCol="0">
            <a:spAutoFit/>
          </a:bodyPr>
          <a:lstStyle/>
          <a:p>
            <a:r>
              <a:rPr lang="en-US" sz="2400" dirty="0" smtClean="0">
                <a:latin typeface="Times New Roman" pitchFamily="18" charset="0"/>
                <a:cs typeface="Times New Roman" pitchFamily="18" charset="0"/>
              </a:rPr>
              <a:t>95. </a:t>
            </a:r>
            <a:r>
              <a:rPr lang="en-US" sz="2400" dirty="0">
                <a:latin typeface="Times New Roman" pitchFamily="18" charset="0"/>
                <a:cs typeface="Times New Roman" pitchFamily="18" charset="0"/>
              </a:rPr>
              <a:t>We will probably have rain on New Year’s Eve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sym typeface="Wingdings"/>
              </a:rPr>
              <a:t></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It ________________________________________. (MAY)</a:t>
            </a:r>
          </a:p>
        </p:txBody>
      </p:sp>
      <p:sp>
        <p:nvSpPr>
          <p:cNvPr id="16" name="TextBox 15"/>
          <p:cNvSpPr txBox="1"/>
          <p:nvPr/>
        </p:nvSpPr>
        <p:spPr>
          <a:xfrm>
            <a:off x="755073" y="4022330"/>
            <a:ext cx="5715000" cy="461665"/>
          </a:xfrm>
          <a:prstGeom prst="rect">
            <a:avLst/>
          </a:prstGeom>
          <a:noFill/>
        </p:spPr>
        <p:txBody>
          <a:bodyPr wrap="square" rtlCol="0">
            <a:spAutoFit/>
          </a:bodyPr>
          <a:lstStyle/>
          <a:p>
            <a:r>
              <a:rPr lang="en-US" sz="2400" dirty="0">
                <a:solidFill>
                  <a:srgbClr val="FF0000"/>
                </a:solidFill>
                <a:latin typeface="Times New Roman" pitchFamily="18" charset="0"/>
                <a:cs typeface="Times New Roman" pitchFamily="18" charset="0"/>
              </a:rPr>
              <a:t>w</a:t>
            </a:r>
            <a:r>
              <a:rPr lang="en-US" sz="2400" dirty="0" smtClean="0">
                <a:solidFill>
                  <a:srgbClr val="FF0000"/>
                </a:solidFill>
                <a:latin typeface="Times New Roman" pitchFamily="18" charset="0"/>
                <a:cs typeface="Times New Roman" pitchFamily="18" charset="0"/>
              </a:rPr>
              <a:t>ill behave well.</a:t>
            </a:r>
            <a:endParaRPr lang="en-US" sz="2400" dirty="0">
              <a:solidFill>
                <a:srgbClr val="FF0000"/>
              </a:solidFill>
              <a:latin typeface="Times New Roman" pitchFamily="18" charset="0"/>
              <a:cs typeface="Times New Roman" pitchFamily="18" charset="0"/>
            </a:endParaRPr>
          </a:p>
        </p:txBody>
      </p:sp>
      <p:sp>
        <p:nvSpPr>
          <p:cNvPr id="17" name="TextBox 16"/>
          <p:cNvSpPr txBox="1"/>
          <p:nvPr/>
        </p:nvSpPr>
        <p:spPr>
          <a:xfrm>
            <a:off x="1219200" y="4770199"/>
            <a:ext cx="6837218"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 should buy </a:t>
            </a:r>
            <a:r>
              <a:rPr lang="en-US" sz="2400" dirty="0">
                <a:solidFill>
                  <a:srgbClr val="FF0000"/>
                </a:solidFill>
                <a:latin typeface="Times New Roman" pitchFamily="18" charset="0"/>
                <a:cs typeface="Times New Roman" pitchFamily="18" charset="0"/>
              </a:rPr>
              <a:t>fresh flowers to decorate the house</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
        <p:nvSpPr>
          <p:cNvPr id="18" name="TextBox 17"/>
          <p:cNvSpPr txBox="1"/>
          <p:nvPr/>
        </p:nvSpPr>
        <p:spPr>
          <a:xfrm>
            <a:off x="1219200" y="5634335"/>
            <a:ext cx="6324600" cy="461665"/>
          </a:xfrm>
          <a:prstGeom prst="rect">
            <a:avLst/>
          </a:prstGeom>
          <a:noFill/>
        </p:spPr>
        <p:txBody>
          <a:bodyPr wrap="square" rtlCol="0">
            <a:spAutoFit/>
          </a:bodyPr>
          <a:lstStyle/>
          <a:p>
            <a:r>
              <a:rPr lang="en-US" sz="2400" dirty="0">
                <a:solidFill>
                  <a:srgbClr val="FF000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may </a:t>
            </a:r>
            <a:r>
              <a:rPr lang="en-US" sz="2400" dirty="0" smtClean="0">
                <a:solidFill>
                  <a:srgbClr val="FF0000"/>
                </a:solidFill>
                <a:latin typeface="Times New Roman" pitchFamily="18" charset="0"/>
                <a:cs typeface="Times New Roman" pitchFamily="18" charset="0"/>
              </a:rPr>
              <a:t>rain </a:t>
            </a:r>
            <a:r>
              <a:rPr lang="en-US" sz="2400" dirty="0">
                <a:solidFill>
                  <a:srgbClr val="FF0000"/>
                </a:solidFill>
                <a:latin typeface="Times New Roman" pitchFamily="18" charset="0"/>
                <a:cs typeface="Times New Roman" pitchFamily="18" charset="0"/>
              </a:rPr>
              <a:t>on New Year’s Eve</a:t>
            </a:r>
          </a:p>
        </p:txBody>
      </p:sp>
      <p:sp>
        <p:nvSpPr>
          <p:cNvPr id="19" name="TextBox 18"/>
          <p:cNvSpPr txBox="1"/>
          <p:nvPr/>
        </p:nvSpPr>
        <p:spPr>
          <a:xfrm>
            <a:off x="0" y="1787512"/>
            <a:ext cx="89916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91. </a:t>
            </a:r>
            <a:r>
              <a:rPr lang="en-US" sz="2400" dirty="0">
                <a:latin typeface="Times New Roman" pitchFamily="18" charset="0"/>
                <a:cs typeface="Times New Roman" pitchFamily="18" charset="0"/>
              </a:rPr>
              <a:t>It’s a good idea for you to wear red </a:t>
            </a:r>
            <a:r>
              <a:rPr lang="en-US" sz="2400" dirty="0" err="1">
                <a:latin typeface="Times New Roman" pitchFamily="18" charset="0"/>
                <a:cs typeface="Times New Roman" pitchFamily="18" charset="0"/>
              </a:rPr>
              <a:t>colour</a:t>
            </a:r>
            <a:r>
              <a:rPr lang="en-US" sz="2400" dirty="0">
                <a:latin typeface="Times New Roman" pitchFamily="18" charset="0"/>
                <a:cs typeface="Times New Roman" pitchFamily="18" charset="0"/>
              </a:rPr>
              <a:t> on </a:t>
            </a:r>
            <a:r>
              <a:rPr lang="en-US" sz="2400" dirty="0" err="1">
                <a:latin typeface="Times New Roman" pitchFamily="18" charset="0"/>
                <a:cs typeface="Times New Roman" pitchFamily="18" charset="0"/>
              </a:rPr>
              <a:t>Tet</a:t>
            </a:r>
            <a:r>
              <a:rPr lang="en-US" sz="2400" dirty="0">
                <a:latin typeface="Times New Roman" pitchFamily="18" charset="0"/>
                <a:cs typeface="Times New Roman" pitchFamily="18" charset="0"/>
              </a:rPr>
              <a:t> holiday.</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775090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6" grpId="0"/>
      <p:bldP spid="17" grpId="0"/>
      <p:bldP spid="1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838200" y="693003"/>
            <a:ext cx="83058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III</a:t>
            </a:r>
            <a:r>
              <a:rPr lang="en-US" sz="2400" b="1" dirty="0">
                <a:latin typeface="Times New Roman" pitchFamily="18" charset="0"/>
                <a:cs typeface="Times New Roman" pitchFamily="18" charset="0"/>
              </a:rPr>
              <a:t>.	Make sentences using the words and phrases given. </a:t>
            </a:r>
            <a:endParaRPr lang="en-US" sz="2400" dirty="0">
              <a:latin typeface="Times New Roman" pitchFamily="18" charset="0"/>
              <a:cs typeface="Times New Roman" pitchFamily="18" charset="0"/>
            </a:endParaRPr>
          </a:p>
        </p:txBody>
      </p:sp>
      <p:sp>
        <p:nvSpPr>
          <p:cNvPr id="12" name="TextBox 11"/>
          <p:cNvSpPr txBox="1"/>
          <p:nvPr/>
        </p:nvSpPr>
        <p:spPr>
          <a:xfrm>
            <a:off x="952499" y="333952"/>
            <a:ext cx="4457701" cy="461665"/>
          </a:xfrm>
          <a:prstGeom prst="rect">
            <a:avLst/>
          </a:prstGeom>
          <a:noFill/>
        </p:spPr>
        <p:txBody>
          <a:bodyPr wrap="square" rtlCol="0">
            <a:spAutoFit/>
          </a:bodyPr>
          <a:lstStyle/>
          <a:p>
            <a:r>
              <a:rPr lang="en-US" sz="2400" b="1" dirty="0">
                <a:latin typeface="Times New Roman" pitchFamily="18" charset="0"/>
                <a:cs typeface="Times New Roman" pitchFamily="18" charset="0"/>
              </a:rPr>
              <a:t>PART D. </a:t>
            </a:r>
            <a:r>
              <a:rPr lang="en-US" sz="2400" b="1" dirty="0" smtClean="0">
                <a:latin typeface="Times New Roman" pitchFamily="18" charset="0"/>
                <a:cs typeface="Times New Roman" pitchFamily="18" charset="0"/>
              </a:rPr>
              <a:t>WRITING</a:t>
            </a:r>
            <a:endParaRPr lang="en-US" sz="2400" dirty="0">
              <a:latin typeface="Times New Roman" pitchFamily="18" charset="0"/>
              <a:cs typeface="Times New Roman" pitchFamily="18" charset="0"/>
            </a:endParaRPr>
          </a:p>
        </p:txBody>
      </p:sp>
      <p:sp>
        <p:nvSpPr>
          <p:cNvPr id="23" name="TextBox 22"/>
          <p:cNvSpPr txBox="1"/>
          <p:nvPr/>
        </p:nvSpPr>
        <p:spPr>
          <a:xfrm>
            <a:off x="0" y="1200972"/>
            <a:ext cx="9144000" cy="4647426"/>
          </a:xfrm>
          <a:prstGeom prst="rect">
            <a:avLst/>
          </a:prstGeom>
          <a:noFill/>
        </p:spPr>
        <p:txBody>
          <a:bodyPr wrap="square" rtlCol="0">
            <a:spAutoFit/>
          </a:bodyPr>
          <a:lstStyle/>
          <a:p>
            <a:pPr>
              <a:spcBef>
                <a:spcPts val="600"/>
              </a:spcBef>
              <a:spcAft>
                <a:spcPts val="600"/>
              </a:spcAft>
            </a:pPr>
            <a:r>
              <a:rPr lang="en-US" sz="2400" dirty="0">
                <a:latin typeface="Times New Roman" pitchFamily="18" charset="0"/>
                <a:cs typeface="Times New Roman" pitchFamily="18" charset="0"/>
              </a:rPr>
              <a:t>96. VTV3 / have / lot of / interesting / program. </a:t>
            </a:r>
            <a:endParaRPr lang="en-US" sz="2400" dirty="0" smtClean="0">
              <a:latin typeface="Times New Roman" pitchFamily="18" charset="0"/>
              <a:cs typeface="Times New Roman" pitchFamily="18" charset="0"/>
            </a:endParaRPr>
          </a:p>
          <a:p>
            <a:pPr>
              <a:spcBef>
                <a:spcPts val="600"/>
              </a:spcBef>
              <a:spcAft>
                <a:spcPts val="600"/>
              </a:spcAft>
            </a:pPr>
            <a:r>
              <a:rPr lang="en-US" sz="2400" dirty="0">
                <a:latin typeface="Times New Roman" pitchFamily="18" charset="0"/>
                <a:cs typeface="Times New Roman" pitchFamily="18" charset="0"/>
              </a:rPr>
              <a:t>		</a:t>
            </a:r>
          </a:p>
          <a:p>
            <a:pPr>
              <a:spcBef>
                <a:spcPts val="600"/>
              </a:spcBef>
              <a:spcAft>
                <a:spcPts val="600"/>
              </a:spcAft>
            </a:pPr>
            <a:r>
              <a:rPr lang="en-US" sz="2400" dirty="0">
                <a:latin typeface="Times New Roman" pitchFamily="18" charset="0"/>
                <a:cs typeface="Times New Roman" pitchFamily="18" charset="0"/>
              </a:rPr>
              <a:t>97. Tuan /  interested /  watching TV.		</a:t>
            </a:r>
            <a:endParaRPr lang="en-US" sz="2400" dirty="0" smtClean="0">
              <a:latin typeface="Times New Roman" pitchFamily="18" charset="0"/>
              <a:cs typeface="Times New Roman" pitchFamily="18" charset="0"/>
            </a:endParaRPr>
          </a:p>
          <a:p>
            <a:pPr>
              <a:spcBef>
                <a:spcPts val="600"/>
              </a:spcBef>
              <a:spcAft>
                <a:spcPts val="600"/>
              </a:spcAft>
            </a:pPr>
            <a:endParaRPr lang="en-US" sz="2400" dirty="0">
              <a:latin typeface="Times New Roman" pitchFamily="18" charset="0"/>
              <a:cs typeface="Times New Roman" pitchFamily="18" charset="0"/>
            </a:endParaRPr>
          </a:p>
          <a:p>
            <a:pPr>
              <a:spcBef>
                <a:spcPts val="600"/>
              </a:spcBef>
              <a:spcAft>
                <a:spcPts val="600"/>
              </a:spcAft>
            </a:pPr>
            <a:r>
              <a:rPr lang="en-US" sz="2400" dirty="0">
                <a:latin typeface="Times New Roman" pitchFamily="18" charset="0"/>
                <a:cs typeface="Times New Roman" pitchFamily="18" charset="0"/>
              </a:rPr>
              <a:t>98. </a:t>
            </a:r>
            <a:r>
              <a:rPr lang="en-US" sz="2400" dirty="0" err="1">
                <a:latin typeface="Times New Roman" pitchFamily="18" charset="0"/>
                <a:cs typeface="Times New Roman" pitchFamily="18" charset="0"/>
              </a:rPr>
              <a:t>Xuan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Bac</a:t>
            </a:r>
            <a:r>
              <a:rPr lang="en-US" sz="2400" dirty="0">
                <a:latin typeface="Times New Roman" pitchFamily="18" charset="0"/>
                <a:cs typeface="Times New Roman" pitchFamily="18" charset="0"/>
              </a:rPr>
              <a:t> /  famous / comedian / Vietnam. 		</a:t>
            </a:r>
            <a:endParaRPr lang="en-US" sz="2400" dirty="0" smtClean="0">
              <a:latin typeface="Times New Roman" pitchFamily="18" charset="0"/>
              <a:cs typeface="Times New Roman" pitchFamily="18" charset="0"/>
            </a:endParaRPr>
          </a:p>
          <a:p>
            <a:pPr>
              <a:spcBef>
                <a:spcPts val="600"/>
              </a:spcBef>
              <a:spcAft>
                <a:spcPts val="600"/>
              </a:spcAft>
            </a:pPr>
            <a:endParaRPr lang="en-US" sz="2400" dirty="0">
              <a:latin typeface="Times New Roman" pitchFamily="18" charset="0"/>
              <a:cs typeface="Times New Roman" pitchFamily="18" charset="0"/>
            </a:endParaRPr>
          </a:p>
          <a:p>
            <a:pPr>
              <a:spcBef>
                <a:spcPts val="600"/>
              </a:spcBef>
              <a:spcAft>
                <a:spcPts val="600"/>
              </a:spcAft>
            </a:pPr>
            <a:r>
              <a:rPr lang="en-US" sz="2400" dirty="0">
                <a:latin typeface="Times New Roman" pitchFamily="18" charset="0"/>
                <a:cs typeface="Times New Roman" pitchFamily="18" charset="0"/>
              </a:rPr>
              <a:t>99. That channel/ tell/ people/ life/ animals/ world. </a:t>
            </a:r>
          </a:p>
          <a:p>
            <a:pPr>
              <a:spcBef>
                <a:spcPts val="600"/>
              </a:spcBef>
              <a:spcAft>
                <a:spcPts val="600"/>
              </a:spcAft>
            </a:pPr>
            <a:r>
              <a:rPr lang="en-US" sz="2400" dirty="0">
                <a:latin typeface="Times New Roman" pitchFamily="18" charset="0"/>
                <a:cs typeface="Times New Roman" pitchFamily="18" charset="0"/>
              </a:rPr>
              <a:t>		</a:t>
            </a:r>
          </a:p>
          <a:p>
            <a:pPr>
              <a:spcBef>
                <a:spcPts val="600"/>
              </a:spcBef>
              <a:spcAft>
                <a:spcPts val="600"/>
              </a:spcAft>
            </a:pPr>
            <a:r>
              <a:rPr lang="en-US" sz="2400" dirty="0">
                <a:latin typeface="Times New Roman" pitchFamily="18" charset="0"/>
                <a:cs typeface="Times New Roman" pitchFamily="18" charset="0"/>
              </a:rPr>
              <a:t>100. </a:t>
            </a:r>
            <a:r>
              <a:rPr lang="en-US" sz="2400" dirty="0" smtClean="0">
                <a:latin typeface="Times New Roman" pitchFamily="18" charset="0"/>
                <a:cs typeface="Times New Roman" pitchFamily="18" charset="0"/>
              </a:rPr>
              <a:t>Although/</a:t>
            </a:r>
            <a:r>
              <a:rPr lang="en-US" sz="2400" b="1" dirty="0" smtClean="0">
                <a:latin typeface="Times New Roman" pitchFamily="18" charset="0"/>
                <a:cs typeface="Times New Roman" pitchFamily="18" charset="0"/>
              </a:rPr>
              <a:t>Along </a:t>
            </a:r>
            <a:r>
              <a:rPr lang="en-US" sz="2400" b="1" dirty="0">
                <a:latin typeface="Times New Roman" pitchFamily="18" charset="0"/>
                <a:cs typeface="Times New Roman" pitchFamily="18" charset="0"/>
              </a:rPr>
              <a:t>The Coast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famous/TV </a:t>
            </a:r>
            <a:r>
              <a:rPr lang="en-US" sz="2400" dirty="0">
                <a:latin typeface="Times New Roman" pitchFamily="18" charset="0"/>
                <a:cs typeface="Times New Roman" pitchFamily="18" charset="0"/>
              </a:rPr>
              <a:t>series / I / never / watch </a:t>
            </a:r>
            <a:r>
              <a:rPr lang="en-US" sz="2400" dirty="0" smtClean="0">
                <a:latin typeface="Times New Roman" pitchFamily="18" charset="0"/>
                <a:cs typeface="Times New Roman" pitchFamily="18" charset="0"/>
              </a:rPr>
              <a:t>/it</a:t>
            </a:r>
            <a:endParaRPr lang="en-US" sz="2400" dirty="0">
              <a:latin typeface="Times New Roman" pitchFamily="18" charset="0"/>
              <a:cs typeface="Times New Roman" pitchFamily="18" charset="0"/>
            </a:endParaRPr>
          </a:p>
        </p:txBody>
      </p:sp>
      <p:sp>
        <p:nvSpPr>
          <p:cNvPr id="24" name="TextBox 23"/>
          <p:cNvSpPr txBox="1"/>
          <p:nvPr/>
        </p:nvSpPr>
        <p:spPr>
          <a:xfrm>
            <a:off x="609600" y="1676399"/>
            <a:ext cx="69342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VTV3 has a lot of interesting programs.</a:t>
            </a:r>
            <a:endParaRPr lang="en-US" sz="2400" dirty="0">
              <a:solidFill>
                <a:srgbClr val="FF0000"/>
              </a:solidFill>
              <a:latin typeface="Times New Roman" pitchFamily="18" charset="0"/>
              <a:cs typeface="Times New Roman" pitchFamily="18" charset="0"/>
            </a:endParaRPr>
          </a:p>
        </p:txBody>
      </p:sp>
      <p:sp>
        <p:nvSpPr>
          <p:cNvPr id="25" name="TextBox 24"/>
          <p:cNvSpPr txBox="1"/>
          <p:nvPr/>
        </p:nvSpPr>
        <p:spPr>
          <a:xfrm>
            <a:off x="609600" y="2743200"/>
            <a:ext cx="6934200"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Tuan is interested in watching TV.</a:t>
            </a:r>
            <a:endParaRPr lang="en-US" sz="2400" dirty="0">
              <a:solidFill>
                <a:srgbClr val="FF0000"/>
              </a:solidFill>
              <a:latin typeface="Times New Roman" pitchFamily="18" charset="0"/>
              <a:cs typeface="Times New Roman" pitchFamily="18" charset="0"/>
            </a:endParaRPr>
          </a:p>
        </p:txBody>
      </p:sp>
      <p:sp>
        <p:nvSpPr>
          <p:cNvPr id="26" name="TextBox 25"/>
          <p:cNvSpPr txBox="1"/>
          <p:nvPr/>
        </p:nvSpPr>
        <p:spPr>
          <a:xfrm>
            <a:off x="476249" y="3810000"/>
            <a:ext cx="6934200" cy="461665"/>
          </a:xfrm>
          <a:prstGeom prst="rect">
            <a:avLst/>
          </a:prstGeom>
          <a:noFill/>
        </p:spPr>
        <p:txBody>
          <a:bodyPr wrap="square" rtlCol="0">
            <a:spAutoFit/>
          </a:bodyPr>
          <a:lstStyle/>
          <a:p>
            <a:r>
              <a:rPr lang="en-US" sz="2400" dirty="0" err="1" smtClean="0">
                <a:solidFill>
                  <a:srgbClr val="FF0000"/>
                </a:solidFill>
                <a:latin typeface="Times New Roman" pitchFamily="18" charset="0"/>
                <a:cs typeface="Times New Roman" pitchFamily="18" charset="0"/>
              </a:rPr>
              <a:t>Xuan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Bac</a:t>
            </a:r>
            <a:r>
              <a:rPr lang="en-US" sz="2400" dirty="0" smtClean="0">
                <a:solidFill>
                  <a:srgbClr val="FF0000"/>
                </a:solidFill>
                <a:latin typeface="Times New Roman" pitchFamily="18" charset="0"/>
                <a:cs typeface="Times New Roman" pitchFamily="18" charset="0"/>
              </a:rPr>
              <a:t> is a famous comedian in Vietnam.</a:t>
            </a:r>
            <a:endParaRPr lang="en-US" sz="2400" dirty="0">
              <a:solidFill>
                <a:srgbClr val="FF0000"/>
              </a:solidFill>
              <a:latin typeface="Times New Roman" pitchFamily="18" charset="0"/>
              <a:cs typeface="Times New Roman" pitchFamily="18" charset="0"/>
            </a:endParaRPr>
          </a:p>
        </p:txBody>
      </p:sp>
      <p:sp>
        <p:nvSpPr>
          <p:cNvPr id="27" name="TextBox 26"/>
          <p:cNvSpPr txBox="1"/>
          <p:nvPr/>
        </p:nvSpPr>
        <p:spPr>
          <a:xfrm>
            <a:off x="443344" y="4800600"/>
            <a:ext cx="8700656"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That channel tells people about life of animals in the(all over) world.</a:t>
            </a:r>
            <a:endParaRPr lang="en-US" sz="2400" dirty="0">
              <a:solidFill>
                <a:srgbClr val="FF0000"/>
              </a:solidFill>
              <a:latin typeface="Times New Roman" pitchFamily="18" charset="0"/>
              <a:cs typeface="Times New Roman" pitchFamily="18" charset="0"/>
            </a:endParaRPr>
          </a:p>
        </p:txBody>
      </p:sp>
      <p:sp>
        <p:nvSpPr>
          <p:cNvPr id="28" name="TextBox 27"/>
          <p:cNvSpPr txBox="1"/>
          <p:nvPr/>
        </p:nvSpPr>
        <p:spPr>
          <a:xfrm>
            <a:off x="353289" y="5742710"/>
            <a:ext cx="8700656" cy="461665"/>
          </a:xfrm>
          <a:prstGeom prst="rect">
            <a:avLst/>
          </a:prstGeom>
          <a:noFill/>
        </p:spPr>
        <p:txBody>
          <a:bodyPr wrap="square" rtlCol="0">
            <a:spAutoFit/>
          </a:bodyPr>
          <a:lstStyle/>
          <a:p>
            <a:r>
              <a:rPr lang="en-US" sz="2400" dirty="0" smtClean="0">
                <a:solidFill>
                  <a:srgbClr val="FF0000"/>
                </a:solidFill>
                <a:latin typeface="Times New Roman" pitchFamily="18" charset="0"/>
                <a:cs typeface="Times New Roman" pitchFamily="18" charset="0"/>
              </a:rPr>
              <a:t>Although </a:t>
            </a:r>
            <a:r>
              <a:rPr lang="en-US" sz="2400" b="1" dirty="0" smtClean="0">
                <a:solidFill>
                  <a:srgbClr val="FF0000"/>
                </a:solidFill>
                <a:latin typeface="Times New Roman" pitchFamily="18" charset="0"/>
                <a:cs typeface="Times New Roman" pitchFamily="18" charset="0"/>
              </a:rPr>
              <a:t>Along The Coast </a:t>
            </a:r>
            <a:r>
              <a:rPr lang="en-US" sz="2400" dirty="0" smtClean="0">
                <a:solidFill>
                  <a:srgbClr val="FF0000"/>
                </a:solidFill>
                <a:latin typeface="Times New Roman" pitchFamily="18" charset="0"/>
                <a:cs typeface="Times New Roman" pitchFamily="18" charset="0"/>
              </a:rPr>
              <a:t>is famous TV series, I never watch it.</a:t>
            </a: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65420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sp>
        <p:nvSpPr>
          <p:cNvPr id="3" name="Rectangle 2"/>
          <p:cNvSpPr/>
          <p:nvPr/>
        </p:nvSpPr>
        <p:spPr>
          <a:xfrm>
            <a:off x="938644" y="457200"/>
            <a:ext cx="5867400" cy="461665"/>
          </a:xfrm>
          <a:prstGeom prst="rect">
            <a:avLst/>
          </a:prstGeom>
        </p:spPr>
        <p:txBody>
          <a:bodyPr wrap="square">
            <a:spAutoFit/>
          </a:bodyPr>
          <a:lstStyle/>
          <a:p>
            <a:r>
              <a:rPr lang="en-US" sz="2400" b="1" dirty="0">
                <a:latin typeface="Times New Roman" pitchFamily="18" charset="0"/>
                <a:cs typeface="Times New Roman" pitchFamily="18" charset="0"/>
              </a:rPr>
              <a:t>PART B. VOCABULARY &amp; GRAMMAR </a:t>
            </a:r>
            <a:endParaRPr lang="en-US" sz="2400" dirty="0">
              <a:latin typeface="Times New Roman" pitchFamily="18" charset="0"/>
              <a:cs typeface="Times New Roman" pitchFamily="18" charset="0"/>
            </a:endParaRPr>
          </a:p>
        </p:txBody>
      </p:sp>
      <p:sp>
        <p:nvSpPr>
          <p:cNvPr id="4" name="Rectangle 3"/>
          <p:cNvSpPr/>
          <p:nvPr/>
        </p:nvSpPr>
        <p:spPr>
          <a:xfrm>
            <a:off x="917862" y="841875"/>
            <a:ext cx="5867400" cy="461665"/>
          </a:xfrm>
          <a:prstGeom prst="rect">
            <a:avLst/>
          </a:prstGeom>
        </p:spPr>
        <p:txBody>
          <a:bodyPr wrap="square">
            <a:spAutoFit/>
          </a:bodyPr>
          <a:lstStyle/>
          <a:p>
            <a:r>
              <a:rPr lang="en-US" sz="2400" b="1" dirty="0" smtClean="0">
                <a:latin typeface="Times New Roman" pitchFamily="18" charset="0"/>
                <a:cs typeface="Times New Roman" pitchFamily="18" charset="0"/>
              </a:rPr>
              <a:t>I. Choose </a:t>
            </a:r>
            <a:r>
              <a:rPr lang="en-US" sz="2400" b="1" dirty="0">
                <a:latin typeface="Times New Roman" pitchFamily="18" charset="0"/>
                <a:cs typeface="Times New Roman" pitchFamily="18" charset="0"/>
              </a:rPr>
              <a:t>the correct answers. </a:t>
            </a:r>
            <a:endParaRPr lang="en-US" sz="2400" dirty="0">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0" y="1219200"/>
            <a:ext cx="9144000" cy="5632311"/>
          </a:xfrm>
          <a:prstGeom prst="rect">
            <a:avLst/>
          </a:prstGeom>
          <a:noFill/>
        </p:spPr>
        <p:txBody>
          <a:bodyPr wrap="square" rtlCol="0">
            <a:spAutoFit/>
          </a:bodyPr>
          <a:lstStyle/>
          <a:p>
            <a:r>
              <a:rPr lang="en-US" sz="2400" dirty="0" smtClean="0">
                <a:latin typeface="Times New Roman" pitchFamily="18" charset="0"/>
                <a:cs typeface="Times New Roman" pitchFamily="18" charset="0"/>
              </a:rPr>
              <a:t>17. TV </a:t>
            </a:r>
            <a:r>
              <a:rPr lang="en-US" sz="2400" u="sng" dirty="0">
                <a:latin typeface="Times New Roman" pitchFamily="18" charset="0"/>
                <a:cs typeface="Times New Roman" pitchFamily="18" charset="0"/>
              </a:rPr>
              <a:t> </a:t>
            </a:r>
            <a:r>
              <a:rPr lang="en-US" sz="2400" u="sng"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can join in some game shows through telephone or by mail.</a:t>
            </a:r>
          </a:p>
          <a:p>
            <a:r>
              <a:rPr lang="en-US" sz="2400" dirty="0">
                <a:latin typeface="Times New Roman" pitchFamily="18" charset="0"/>
                <a:cs typeface="Times New Roman" pitchFamily="18" charset="0"/>
              </a:rPr>
              <a:t>A. people	B. weathermen	C. newsreaders	D. viewers</a:t>
            </a:r>
          </a:p>
          <a:p>
            <a:r>
              <a:rPr lang="en-US" sz="2400" dirty="0">
                <a:latin typeface="Times New Roman" pitchFamily="18" charset="0"/>
                <a:cs typeface="Times New Roman" pitchFamily="18" charset="0"/>
              </a:rPr>
              <a:t>18</a:t>
            </a:r>
            <a:r>
              <a:rPr lang="en-US" sz="2400" dirty="0" smtClean="0">
                <a:latin typeface="Times New Roman" pitchFamily="18" charset="0"/>
                <a:cs typeface="Times New Roman" pitchFamily="18" charset="0"/>
              </a:rPr>
              <a:t>. </a:t>
            </a:r>
            <a:r>
              <a:rPr lang="en-US" sz="2400" u="sng" dirty="0">
                <a:latin typeface="Times New Roman" pitchFamily="18" charset="0"/>
                <a:cs typeface="Times New Roman" pitchFamily="18" charset="0"/>
              </a:rPr>
              <a:t>	</a:t>
            </a:r>
            <a:r>
              <a:rPr lang="en-US" sz="2400" u="sng"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are films by pictures, not real people and often for children.</a:t>
            </a:r>
          </a:p>
          <a:p>
            <a:pPr marL="457200" indent="-457200">
              <a:buAutoNum type="alphaUcPeriod"/>
            </a:pPr>
            <a:r>
              <a:rPr lang="en-US" sz="2400" dirty="0" smtClean="0">
                <a:latin typeface="Times New Roman" pitchFamily="18" charset="0"/>
                <a:cs typeface="Times New Roman" pitchFamily="18" charset="0"/>
              </a:rPr>
              <a:t>Documentaries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B</a:t>
            </a:r>
            <a:r>
              <a:rPr lang="en-US" sz="2400" dirty="0">
                <a:latin typeface="Times New Roman" pitchFamily="18" charset="0"/>
                <a:cs typeface="Times New Roman" pitchFamily="18" charset="0"/>
              </a:rPr>
              <a:t>. Love stories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C</a:t>
            </a:r>
            <a:r>
              <a:rPr lang="en-US" sz="2400" dirty="0">
                <a:latin typeface="Times New Roman" pitchFamily="18" charset="0"/>
                <a:cs typeface="Times New Roman" pitchFamily="18" charset="0"/>
              </a:rPr>
              <a:t>. Cartoons	</a:t>
            </a:r>
            <a:r>
              <a:rPr lang="en-US" sz="2400" dirty="0" smtClean="0">
                <a:latin typeface="Times New Roman" pitchFamily="18" charset="0"/>
                <a:cs typeface="Times New Roman" pitchFamily="18" charset="0"/>
              </a:rPr>
              <a:t>			D</a:t>
            </a:r>
            <a:r>
              <a:rPr lang="en-US" sz="2400" dirty="0">
                <a:latin typeface="Times New Roman" pitchFamily="18" charset="0"/>
                <a:cs typeface="Times New Roman" pitchFamily="18" charset="0"/>
              </a:rPr>
              <a:t>. Detective stories</a:t>
            </a:r>
          </a:p>
          <a:p>
            <a:r>
              <a:rPr lang="en-US" sz="2400" dirty="0" smtClean="0">
                <a:latin typeface="Times New Roman" pitchFamily="18" charset="0"/>
                <a:cs typeface="Times New Roman" pitchFamily="18" charset="0"/>
              </a:rPr>
              <a:t>19. Are </a:t>
            </a:r>
            <a:r>
              <a:rPr lang="en-US" sz="2400" dirty="0">
                <a:latin typeface="Times New Roman" pitchFamily="18" charset="0"/>
                <a:cs typeface="Times New Roman" pitchFamily="18" charset="0"/>
              </a:rPr>
              <a:t>there any good programs </a:t>
            </a:r>
            <a:r>
              <a:rPr lang="en-US" sz="2400" u="sng" dirty="0">
                <a:latin typeface="Times New Roman" pitchFamily="18" charset="0"/>
                <a:cs typeface="Times New Roman" pitchFamily="18" charset="0"/>
              </a:rPr>
              <a:t>		</a:t>
            </a:r>
            <a:r>
              <a:rPr lang="en-US" sz="2400" dirty="0">
                <a:latin typeface="Times New Roman" pitchFamily="18" charset="0"/>
                <a:cs typeface="Times New Roman" pitchFamily="18" charset="0"/>
              </a:rPr>
              <a:t> teenagers on TV tonight?</a:t>
            </a:r>
          </a:p>
          <a:p>
            <a:r>
              <a:rPr lang="en-US" sz="2400" dirty="0">
                <a:latin typeface="Times New Roman" pitchFamily="18" charset="0"/>
                <a:cs typeface="Times New Roman" pitchFamily="18" charset="0"/>
              </a:rPr>
              <a:t>A. to	</a:t>
            </a:r>
            <a:r>
              <a:rPr lang="en-US" sz="2400" dirty="0" smtClean="0">
                <a:latin typeface="Times New Roman" pitchFamily="18" charset="0"/>
                <a:cs typeface="Times New Roman" pitchFamily="18" charset="0"/>
              </a:rPr>
              <a:t>	B</a:t>
            </a:r>
            <a:r>
              <a:rPr lang="en-US" sz="2400" dirty="0">
                <a:latin typeface="Times New Roman" pitchFamily="18" charset="0"/>
                <a:cs typeface="Times New Roman" pitchFamily="18" charset="0"/>
              </a:rPr>
              <a:t>. for	</a:t>
            </a:r>
            <a:r>
              <a:rPr lang="en-US" sz="2400" dirty="0" smtClean="0">
                <a:latin typeface="Times New Roman" pitchFamily="18" charset="0"/>
                <a:cs typeface="Times New Roman" pitchFamily="18" charset="0"/>
              </a:rPr>
              <a:t>		C</a:t>
            </a:r>
            <a:r>
              <a:rPr lang="en-US" sz="2400" dirty="0">
                <a:latin typeface="Times New Roman" pitchFamily="18" charset="0"/>
                <a:cs typeface="Times New Roman" pitchFamily="18" charset="0"/>
              </a:rPr>
              <a:t>. of	</a:t>
            </a:r>
            <a:r>
              <a:rPr lang="en-US" sz="2400" dirty="0" smtClean="0">
                <a:latin typeface="Times New Roman" pitchFamily="18" charset="0"/>
                <a:cs typeface="Times New Roman" pitchFamily="18" charset="0"/>
              </a:rPr>
              <a:t>		D</a:t>
            </a:r>
            <a:r>
              <a:rPr lang="en-US" sz="2400" dirty="0">
                <a:latin typeface="Times New Roman" pitchFamily="18" charset="0"/>
                <a:cs typeface="Times New Roman" pitchFamily="18" charset="0"/>
              </a:rPr>
              <a:t>. with</a:t>
            </a:r>
          </a:p>
          <a:p>
            <a:r>
              <a:rPr lang="en-US" sz="2400" dirty="0" smtClean="0">
                <a:latin typeface="Times New Roman" pitchFamily="18" charset="0"/>
                <a:cs typeface="Times New Roman" pitchFamily="18" charset="0"/>
              </a:rPr>
              <a:t>20. My </a:t>
            </a:r>
            <a:r>
              <a:rPr lang="en-US" sz="2400" dirty="0">
                <a:latin typeface="Times New Roman" pitchFamily="18" charset="0"/>
                <a:cs typeface="Times New Roman" pitchFamily="18" charset="0"/>
              </a:rPr>
              <a:t>father works late tomorrow, so he will </a:t>
            </a:r>
            <a:r>
              <a:rPr lang="en-US" sz="2400" u="sng" dirty="0">
                <a:latin typeface="Times New Roman" pitchFamily="18" charset="0"/>
                <a:cs typeface="Times New Roman" pitchFamily="18" charset="0"/>
              </a:rPr>
              <a:t>		</a:t>
            </a:r>
            <a:r>
              <a:rPr lang="en-US" sz="2400" dirty="0">
                <a:latin typeface="Times New Roman" pitchFamily="18" charset="0"/>
                <a:cs typeface="Times New Roman" pitchFamily="18" charset="0"/>
              </a:rPr>
              <a:t> the first part of the film on VTV1.</a:t>
            </a:r>
          </a:p>
          <a:p>
            <a:pPr marL="457200" indent="-457200">
              <a:buAutoNum type="alphaUcPeriod"/>
            </a:pPr>
            <a:r>
              <a:rPr lang="en-US" sz="2400" dirty="0" smtClean="0">
                <a:latin typeface="Times New Roman" pitchFamily="18" charset="0"/>
                <a:cs typeface="Times New Roman" pitchFamily="18" charset="0"/>
              </a:rPr>
              <a:t>miss</a:t>
            </a:r>
            <a:r>
              <a:rPr lang="en-US" sz="2400" dirty="0">
                <a:latin typeface="Times New Roman" pitchFamily="18" charset="0"/>
                <a:cs typeface="Times New Roman" pitchFamily="18" charset="0"/>
              </a:rPr>
              <a:t>	B. lose	</a:t>
            </a:r>
            <a:r>
              <a:rPr lang="en-US" sz="2400" dirty="0" smtClean="0">
                <a:latin typeface="Times New Roman" pitchFamily="18" charset="0"/>
                <a:cs typeface="Times New Roman" pitchFamily="18" charset="0"/>
              </a:rPr>
              <a:t>		C</a:t>
            </a:r>
            <a:r>
              <a:rPr lang="en-US" sz="2400" dirty="0">
                <a:latin typeface="Times New Roman" pitchFamily="18" charset="0"/>
                <a:cs typeface="Times New Roman" pitchFamily="18" charset="0"/>
              </a:rPr>
              <a:t>. forget	</a:t>
            </a:r>
            <a:r>
              <a:rPr lang="en-US" sz="2400" dirty="0" smtClean="0">
                <a:latin typeface="Times New Roman" pitchFamily="18" charset="0"/>
                <a:cs typeface="Times New Roman" pitchFamily="18" charset="0"/>
              </a:rPr>
              <a:t>	D</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cut</a:t>
            </a:r>
          </a:p>
          <a:p>
            <a:r>
              <a:rPr lang="en-US" sz="2400" dirty="0" smtClean="0">
                <a:latin typeface="Times New Roman" pitchFamily="18" charset="0"/>
                <a:cs typeface="Times New Roman" pitchFamily="18" charset="0"/>
              </a:rPr>
              <a:t>21. That </a:t>
            </a:r>
            <a:r>
              <a:rPr lang="en-US" sz="2400" dirty="0">
                <a:latin typeface="Times New Roman" pitchFamily="18" charset="0"/>
                <a:cs typeface="Times New Roman" pitchFamily="18" charset="0"/>
              </a:rPr>
              <a:t>TV </a:t>
            </a:r>
            <a:r>
              <a:rPr lang="en-US" sz="2400" dirty="0" err="1">
                <a:latin typeface="Times New Roman" pitchFamily="18" charset="0"/>
                <a:cs typeface="Times New Roman" pitchFamily="18" charset="0"/>
              </a:rPr>
              <a:t>programme</a:t>
            </a:r>
            <a:r>
              <a:rPr lang="en-US" sz="2400" dirty="0">
                <a:latin typeface="Times New Roman" pitchFamily="18" charset="0"/>
                <a:cs typeface="Times New Roman" pitchFamily="18" charset="0"/>
              </a:rPr>
              <a:t> is not only interesting </a:t>
            </a:r>
            <a:r>
              <a:rPr lang="en-US" sz="2400" u="sng" dirty="0">
                <a:latin typeface="Times New Roman" pitchFamily="18" charset="0"/>
                <a:cs typeface="Times New Roman" pitchFamily="18" charset="0"/>
              </a:rPr>
              <a:t>		</a:t>
            </a:r>
            <a:r>
              <a:rPr lang="en-US" sz="2400" dirty="0">
                <a:latin typeface="Times New Roman" pitchFamily="18" charset="0"/>
                <a:cs typeface="Times New Roman" pitchFamily="18" charset="0"/>
              </a:rPr>
              <a:t> it also teaches children many things about family and friendship.</a:t>
            </a:r>
          </a:p>
          <a:p>
            <a:r>
              <a:rPr lang="en-US" sz="2400" dirty="0">
                <a:latin typeface="Times New Roman" pitchFamily="18" charset="0"/>
                <a:cs typeface="Times New Roman" pitchFamily="18" charset="0"/>
              </a:rPr>
              <a:t>A. but	</a:t>
            </a:r>
            <a:r>
              <a:rPr lang="en-US" sz="2400" dirty="0" smtClean="0">
                <a:latin typeface="Times New Roman" pitchFamily="18" charset="0"/>
                <a:cs typeface="Times New Roman" pitchFamily="18" charset="0"/>
              </a:rPr>
              <a:t>	B</a:t>
            </a:r>
            <a:r>
              <a:rPr lang="en-US" sz="2400" dirty="0">
                <a:latin typeface="Times New Roman" pitchFamily="18" charset="0"/>
                <a:cs typeface="Times New Roman" pitchFamily="18" charset="0"/>
              </a:rPr>
              <a:t>. so	</a:t>
            </a:r>
            <a:r>
              <a:rPr lang="en-US" sz="2400" dirty="0" smtClean="0">
                <a:latin typeface="Times New Roman" pitchFamily="18" charset="0"/>
                <a:cs typeface="Times New Roman" pitchFamily="18" charset="0"/>
              </a:rPr>
              <a:t>		C</a:t>
            </a:r>
            <a:r>
              <a:rPr lang="en-US" sz="2400" dirty="0">
                <a:latin typeface="Times New Roman" pitchFamily="18" charset="0"/>
                <a:cs typeface="Times New Roman" pitchFamily="18" charset="0"/>
              </a:rPr>
              <a:t>. and	</a:t>
            </a:r>
            <a:r>
              <a:rPr lang="en-US" sz="2400" dirty="0" smtClean="0">
                <a:latin typeface="Times New Roman" pitchFamily="18" charset="0"/>
                <a:cs typeface="Times New Roman" pitchFamily="18" charset="0"/>
              </a:rPr>
              <a:t>		D</a:t>
            </a:r>
            <a:r>
              <a:rPr lang="en-US" sz="2400" dirty="0">
                <a:latin typeface="Times New Roman" pitchFamily="18" charset="0"/>
                <a:cs typeface="Times New Roman" pitchFamily="18" charset="0"/>
              </a:rPr>
              <a:t>. because</a:t>
            </a:r>
          </a:p>
          <a:p>
            <a:r>
              <a:rPr lang="en-US" sz="2400" spc="-80" dirty="0">
                <a:latin typeface="Times New Roman" pitchFamily="18" charset="0"/>
                <a:cs typeface="Times New Roman" pitchFamily="18" charset="0"/>
              </a:rPr>
              <a:t>22</a:t>
            </a:r>
            <a:r>
              <a:rPr lang="en-US" sz="2400" spc="-80" dirty="0" smtClean="0">
                <a:latin typeface="Times New Roman" pitchFamily="18" charset="0"/>
                <a:cs typeface="Times New Roman" pitchFamily="18" charset="0"/>
              </a:rPr>
              <a:t>."</a:t>
            </a:r>
            <a:r>
              <a:rPr lang="en-US" sz="2400" u="sng" spc="-80" dirty="0">
                <a:latin typeface="Times New Roman" pitchFamily="18" charset="0"/>
                <a:cs typeface="Times New Roman" pitchFamily="18" charset="0"/>
              </a:rPr>
              <a:t>	</a:t>
            </a:r>
            <a:r>
              <a:rPr lang="en-US" sz="2400" u="sng" spc="-80" dirty="0" smtClean="0">
                <a:latin typeface="Times New Roman" pitchFamily="18" charset="0"/>
                <a:cs typeface="Times New Roman" pitchFamily="18" charset="0"/>
              </a:rPr>
              <a:t>       </a:t>
            </a:r>
            <a:r>
              <a:rPr lang="en-US" sz="2400" spc="-80" dirty="0" smtClean="0">
                <a:latin typeface="Times New Roman" pitchFamily="18" charset="0"/>
                <a:cs typeface="Times New Roman" pitchFamily="18" charset="0"/>
              </a:rPr>
              <a:t> </a:t>
            </a:r>
            <a:r>
              <a:rPr lang="en-US" sz="2400" spc="-80" dirty="0">
                <a:latin typeface="Times New Roman" pitchFamily="18" charset="0"/>
                <a:cs typeface="Times New Roman" pitchFamily="18" charset="0"/>
              </a:rPr>
              <a:t>is the weather forecast </a:t>
            </a:r>
            <a:r>
              <a:rPr lang="en-US" sz="2400" spc="-80" dirty="0" err="1" smtClean="0">
                <a:latin typeface="Times New Roman" pitchFamily="18" charset="0"/>
                <a:cs typeface="Times New Roman" pitchFamily="18" charset="0"/>
              </a:rPr>
              <a:t>programme</a:t>
            </a:r>
            <a:r>
              <a:rPr lang="en-US" sz="2400" spc="-80" dirty="0" smtClean="0">
                <a:latin typeface="Times New Roman" pitchFamily="18" charset="0"/>
                <a:cs typeface="Times New Roman" pitchFamily="18" charset="0"/>
              </a:rPr>
              <a:t> on</a:t>
            </a:r>
            <a:r>
              <a:rPr lang="en-US" sz="2400" spc="-80" dirty="0">
                <a:latin typeface="Times New Roman" pitchFamily="18" charset="0"/>
                <a:cs typeface="Times New Roman" pitchFamily="18" charset="0"/>
              </a:rPr>
              <a:t>?" - "At 7.30 pm every day.</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A. What	B. How	</a:t>
            </a:r>
            <a:r>
              <a:rPr lang="en-US" sz="2400" dirty="0" smtClean="0">
                <a:latin typeface="Times New Roman" pitchFamily="18" charset="0"/>
                <a:cs typeface="Times New Roman" pitchFamily="18" charset="0"/>
              </a:rPr>
              <a:t>	C</a:t>
            </a:r>
            <a:r>
              <a:rPr lang="en-US" sz="2400" dirty="0">
                <a:latin typeface="Times New Roman" pitchFamily="18" charset="0"/>
                <a:cs typeface="Times New Roman" pitchFamily="18" charset="0"/>
              </a:rPr>
              <a:t>. When	</a:t>
            </a:r>
            <a:r>
              <a:rPr lang="en-US" sz="2400" dirty="0" smtClean="0">
                <a:latin typeface="Times New Roman" pitchFamily="18" charset="0"/>
                <a:cs typeface="Times New Roman" pitchFamily="18" charset="0"/>
              </a:rPr>
              <a:t>	D</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Where</a:t>
            </a:r>
            <a:endParaRPr lang="en-US" sz="2400" dirty="0">
              <a:latin typeface="Times New Roman" pitchFamily="18" charset="0"/>
              <a:cs typeface="Times New Roman" pitchFamily="18" charset="0"/>
            </a:endParaRPr>
          </a:p>
        </p:txBody>
      </p:sp>
      <p:sp>
        <p:nvSpPr>
          <p:cNvPr id="7" name="Oval 6"/>
          <p:cNvSpPr/>
          <p:nvPr/>
        </p:nvSpPr>
        <p:spPr>
          <a:xfrm>
            <a:off x="7239000" y="160020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266700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806286" y="342900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0" y="449580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0" y="563880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572000" y="6359236"/>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3429000" y="5257800"/>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620000" y="5257800"/>
            <a:ext cx="609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76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par>
                                <p:cTn id="28" presetID="10" presetClass="entr" presetSubtype="0"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sp>
        <p:nvSpPr>
          <p:cNvPr id="3" name="Rectangle 2"/>
          <p:cNvSpPr/>
          <p:nvPr/>
        </p:nvSpPr>
        <p:spPr>
          <a:xfrm>
            <a:off x="938644" y="381000"/>
            <a:ext cx="5867400" cy="461665"/>
          </a:xfrm>
          <a:prstGeom prst="rect">
            <a:avLst/>
          </a:prstGeom>
        </p:spPr>
        <p:txBody>
          <a:bodyPr wrap="square">
            <a:spAutoFit/>
          </a:bodyPr>
          <a:lstStyle/>
          <a:p>
            <a:r>
              <a:rPr lang="en-US" sz="2400" b="1" dirty="0">
                <a:latin typeface="Times New Roman" pitchFamily="18" charset="0"/>
                <a:cs typeface="Times New Roman" pitchFamily="18" charset="0"/>
              </a:rPr>
              <a:t>PART B. VOCABULARY &amp; GRAMMAR </a:t>
            </a:r>
            <a:endParaRPr lang="en-US" sz="2400" dirty="0">
              <a:latin typeface="Times New Roman" pitchFamily="18" charset="0"/>
              <a:cs typeface="Times New Roman" pitchFamily="18" charset="0"/>
            </a:endParaRPr>
          </a:p>
        </p:txBody>
      </p:sp>
      <p:sp>
        <p:nvSpPr>
          <p:cNvPr id="4" name="Rectangle 3"/>
          <p:cNvSpPr/>
          <p:nvPr/>
        </p:nvSpPr>
        <p:spPr>
          <a:xfrm>
            <a:off x="917862" y="765675"/>
            <a:ext cx="5867400" cy="461665"/>
          </a:xfrm>
          <a:prstGeom prst="rect">
            <a:avLst/>
          </a:prstGeom>
        </p:spPr>
        <p:txBody>
          <a:bodyPr wrap="square">
            <a:spAutoFit/>
          </a:bodyPr>
          <a:lstStyle/>
          <a:p>
            <a:r>
              <a:rPr lang="en-US" sz="2400" b="1" dirty="0" smtClean="0">
                <a:latin typeface="Times New Roman" pitchFamily="18" charset="0"/>
                <a:cs typeface="Times New Roman" pitchFamily="18" charset="0"/>
              </a:rPr>
              <a:t>I. Choose </a:t>
            </a:r>
            <a:r>
              <a:rPr lang="en-US" sz="2400" b="1" dirty="0">
                <a:latin typeface="Times New Roman" pitchFamily="18" charset="0"/>
                <a:cs typeface="Times New Roman" pitchFamily="18" charset="0"/>
              </a:rPr>
              <a:t>the correct answers. </a:t>
            </a:r>
            <a:endParaRPr lang="en-US" sz="2400" dirty="0">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0" y="1143000"/>
            <a:ext cx="9144000" cy="5262979"/>
          </a:xfrm>
          <a:prstGeom prst="rect">
            <a:avLst/>
          </a:prstGeom>
          <a:noFill/>
        </p:spPr>
        <p:txBody>
          <a:bodyPr wrap="square" rtlCol="0">
            <a:spAutoFit/>
          </a:bodyPr>
          <a:lstStyle/>
          <a:p>
            <a:r>
              <a:rPr lang="en-US" sz="2400" dirty="0">
                <a:latin typeface="Times New Roman" pitchFamily="18" charset="0"/>
                <a:cs typeface="Times New Roman" pitchFamily="18" charset="0"/>
              </a:rPr>
              <a:t>23</a:t>
            </a:r>
            <a:r>
              <a:rPr lang="en-US" sz="2400" dirty="0" smtClean="0">
                <a:latin typeface="Times New Roman" pitchFamily="18" charset="0"/>
                <a:cs typeface="Times New Roman" pitchFamily="18" charset="0"/>
              </a:rPr>
              <a:t>. </a:t>
            </a:r>
            <a:r>
              <a:rPr lang="en-US" sz="2400" u="sng" dirty="0">
                <a:latin typeface="Times New Roman" pitchFamily="18" charset="0"/>
                <a:cs typeface="Times New Roman" pitchFamily="18" charset="0"/>
              </a:rPr>
              <a:t>	</a:t>
            </a:r>
            <a:r>
              <a:rPr lang="en-US" sz="2400" u="sng"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 newsreader on BBC One reads very fast, my brother can hear everything in the news.</a:t>
            </a:r>
          </a:p>
          <a:p>
            <a:r>
              <a:rPr lang="en-US" sz="2400" b="1" dirty="0">
                <a:latin typeface="Times New Roman" pitchFamily="18" charset="0"/>
                <a:cs typeface="Times New Roman" pitchFamily="18" charset="0"/>
              </a:rPr>
              <a:t>A.</a:t>
            </a:r>
            <a:r>
              <a:rPr lang="en-US" sz="2400" dirty="0">
                <a:latin typeface="Times New Roman" pitchFamily="18" charset="0"/>
                <a:cs typeface="Times New Roman" pitchFamily="18" charset="0"/>
              </a:rPr>
              <a:t> But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Although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When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So</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24. Children </a:t>
            </a:r>
            <a:r>
              <a:rPr lang="en-US" sz="2400" dirty="0">
                <a:latin typeface="Times New Roman" pitchFamily="18" charset="0"/>
                <a:cs typeface="Times New Roman" pitchFamily="18" charset="0"/>
              </a:rPr>
              <a:t>can participate in a TV </a:t>
            </a:r>
            <a:r>
              <a:rPr lang="en-US" sz="2400" u="sng" dirty="0">
                <a:latin typeface="Times New Roman" pitchFamily="18" charset="0"/>
                <a:cs typeface="Times New Roman" pitchFamily="18" charset="0"/>
              </a:rPr>
              <a:t>	</a:t>
            </a:r>
            <a:r>
              <a:rPr lang="en-US" sz="2400" u="sng"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for a game show or a quiz show.</a:t>
            </a:r>
          </a:p>
          <a:p>
            <a:r>
              <a:rPr lang="en-US" sz="2400" b="1" dirty="0">
                <a:latin typeface="Times New Roman" pitchFamily="18" charset="0"/>
                <a:cs typeface="Times New Roman" pitchFamily="18" charset="0"/>
              </a:rPr>
              <a:t>A.</a:t>
            </a:r>
            <a:r>
              <a:rPr lang="en-US" sz="2400" dirty="0">
                <a:latin typeface="Times New Roman" pitchFamily="18" charset="0"/>
                <a:cs typeface="Times New Roman" pitchFamily="18" charset="0"/>
              </a:rPr>
              <a:t> channel	</a:t>
            </a:r>
            <a:r>
              <a:rPr lang="en-US" sz="2400" b="1" dirty="0">
                <a:latin typeface="Times New Roman" pitchFamily="18" charset="0"/>
                <a:cs typeface="Times New Roman" pitchFamily="18" charset="0"/>
              </a:rPr>
              <a:t>B.</a:t>
            </a:r>
            <a:r>
              <a:rPr lang="en-US" sz="2400" dirty="0">
                <a:latin typeface="Times New Roman" pitchFamily="18" charset="0"/>
                <a:cs typeface="Times New Roman" pitchFamily="18" charset="0"/>
              </a:rPr>
              <a:t> competition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studio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cartoon</a:t>
            </a:r>
          </a:p>
          <a:p>
            <a:r>
              <a:rPr lang="en-US" sz="2400" dirty="0">
                <a:latin typeface="Times New Roman" pitchFamily="18" charset="0"/>
                <a:cs typeface="Times New Roman" pitchFamily="18" charset="0"/>
              </a:rPr>
              <a:t>25. Millions of children around the world enjoy the cartoon because it can both </a:t>
            </a:r>
            <a:r>
              <a:rPr lang="en-US" sz="2400" u="sng" dirty="0">
                <a:latin typeface="Times New Roman" pitchFamily="18" charset="0"/>
                <a:cs typeface="Times New Roman" pitchFamily="18" charset="0"/>
              </a:rPr>
              <a:t>		</a:t>
            </a:r>
            <a:r>
              <a:rPr lang="en-US" sz="2400" dirty="0">
                <a:latin typeface="Times New Roman" pitchFamily="18" charset="0"/>
                <a:cs typeface="Times New Roman" pitchFamily="18" charset="0"/>
              </a:rPr>
              <a:t> and </a:t>
            </a:r>
            <a:r>
              <a:rPr lang="en-US" sz="2400" u="sng" dirty="0">
                <a:latin typeface="Times New Roman" pitchFamily="18" charset="0"/>
                <a:cs typeface="Times New Roman" pitchFamily="18" charset="0"/>
              </a:rPr>
              <a:t>		</a:t>
            </a:r>
            <a:r>
              <a:rPr lang="en-US" sz="2400" dirty="0">
                <a:latin typeface="Times New Roman" pitchFamily="18" charset="0"/>
                <a:cs typeface="Times New Roman" pitchFamily="18" charset="0"/>
              </a:rPr>
              <a:t> a young audience.</a:t>
            </a:r>
          </a:p>
          <a:p>
            <a:r>
              <a:rPr lang="en-US" sz="2400" b="1" dirty="0">
                <a:latin typeface="Times New Roman" pitchFamily="18" charset="0"/>
                <a:cs typeface="Times New Roman" pitchFamily="18" charset="0"/>
              </a:rPr>
              <a:t>A.</a:t>
            </a:r>
            <a:r>
              <a:rPr lang="en-US" sz="2400" dirty="0">
                <a:latin typeface="Times New Roman" pitchFamily="18" charset="0"/>
                <a:cs typeface="Times New Roman" pitchFamily="18" charset="0"/>
              </a:rPr>
              <a:t> entertain - education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entertainment – education</a:t>
            </a:r>
          </a:p>
          <a:p>
            <a:r>
              <a:rPr lang="en-US" sz="2400" b="1" dirty="0">
                <a:latin typeface="Times New Roman" pitchFamily="18" charset="0"/>
                <a:cs typeface="Times New Roman" pitchFamily="18" charset="0"/>
              </a:rPr>
              <a:t>C.</a:t>
            </a:r>
            <a:r>
              <a:rPr lang="en-US" sz="2400" dirty="0">
                <a:latin typeface="Times New Roman" pitchFamily="18" charset="0"/>
                <a:cs typeface="Times New Roman" pitchFamily="18" charset="0"/>
              </a:rPr>
              <a:t> entertainment - educate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entertain - educate</a:t>
            </a:r>
          </a:p>
          <a:p>
            <a:r>
              <a:rPr lang="en-US" sz="2400" dirty="0" smtClean="0">
                <a:latin typeface="Times New Roman" pitchFamily="18" charset="0"/>
                <a:cs typeface="Times New Roman" pitchFamily="18" charset="0"/>
              </a:rPr>
              <a:t>26.</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Many </a:t>
            </a:r>
            <a:r>
              <a:rPr lang="en-US" sz="2400" dirty="0">
                <a:latin typeface="Times New Roman" pitchFamily="18" charset="0"/>
                <a:cs typeface="Times New Roman" pitchFamily="18" charset="0"/>
              </a:rPr>
              <a:t>people with different skills work hard </a:t>
            </a:r>
            <a:r>
              <a:rPr lang="en-US" sz="2400" u="sng" dirty="0">
                <a:latin typeface="Times New Roman" pitchFamily="18" charset="0"/>
                <a:cs typeface="Times New Roman" pitchFamily="18" charset="0"/>
              </a:rPr>
              <a:t>		</a:t>
            </a:r>
            <a:r>
              <a:rPr lang="en-US" sz="2400" dirty="0">
                <a:latin typeface="Times New Roman" pitchFamily="18" charset="0"/>
                <a:cs typeface="Times New Roman" pitchFamily="18" charset="0"/>
              </a:rPr>
              <a:t> quality </a:t>
            </a:r>
            <a:r>
              <a:rPr lang="en-US" sz="2400" dirty="0" err="1">
                <a:latin typeface="Times New Roman" pitchFamily="18" charset="0"/>
                <a:cs typeface="Times New Roman" pitchFamily="18" charset="0"/>
              </a:rPr>
              <a:t>programmes</a:t>
            </a:r>
            <a:r>
              <a:rPr lang="en-US" sz="2400" dirty="0">
                <a:latin typeface="Times New Roman" pitchFamily="18" charset="0"/>
                <a:cs typeface="Times New Roman" pitchFamily="18" charset="0"/>
              </a:rPr>
              <a:t> for television.</a:t>
            </a:r>
          </a:p>
          <a:p>
            <a:r>
              <a:rPr lang="en-US" sz="2400" b="1" dirty="0">
                <a:latin typeface="Times New Roman" pitchFamily="18" charset="0"/>
                <a:cs typeface="Times New Roman" pitchFamily="18" charset="0"/>
              </a:rPr>
              <a:t>A.</a:t>
            </a:r>
            <a:r>
              <a:rPr lang="en-US" sz="2400" dirty="0">
                <a:latin typeface="Times New Roman" pitchFamily="18" charset="0"/>
                <a:cs typeface="Times New Roman" pitchFamily="18" charset="0"/>
              </a:rPr>
              <a:t> produce	</a:t>
            </a:r>
            <a:r>
              <a:rPr lang="en-US" sz="2400" b="1" dirty="0">
                <a:latin typeface="Times New Roman" pitchFamily="18" charset="0"/>
                <a:cs typeface="Times New Roman" pitchFamily="18" charset="0"/>
              </a:rPr>
              <a:t>B.</a:t>
            </a:r>
            <a:r>
              <a:rPr lang="en-US" sz="2400" dirty="0">
                <a:latin typeface="Times New Roman" pitchFamily="18" charset="0"/>
                <a:cs typeface="Times New Roman" pitchFamily="18" charset="0"/>
              </a:rPr>
              <a:t> to produce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producing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to producing</a:t>
            </a:r>
          </a:p>
          <a:p>
            <a:r>
              <a:rPr lang="en-US" sz="2400" dirty="0" smtClean="0">
                <a:latin typeface="Times New Roman" pitchFamily="18" charset="0"/>
                <a:cs typeface="Times New Roman" pitchFamily="18" charset="0"/>
              </a:rPr>
              <a:t>27. The </a:t>
            </a:r>
            <a:r>
              <a:rPr lang="en-US" sz="2400" dirty="0">
                <a:latin typeface="Times New Roman" pitchFamily="18" charset="0"/>
                <a:cs typeface="Times New Roman" pitchFamily="18" charset="0"/>
              </a:rPr>
              <a:t>football match is on at 2 am </a:t>
            </a:r>
            <a:r>
              <a:rPr lang="en-US" sz="2400" u="sng" dirty="0">
                <a:latin typeface="Times New Roman" pitchFamily="18" charset="0"/>
                <a:cs typeface="Times New Roman" pitchFamily="18" charset="0"/>
              </a:rPr>
              <a:t>		</a:t>
            </a:r>
            <a:r>
              <a:rPr lang="en-US" sz="2400" dirty="0">
                <a:latin typeface="Times New Roman" pitchFamily="18" charset="0"/>
                <a:cs typeface="Times New Roman" pitchFamily="18" charset="0"/>
              </a:rPr>
              <a:t> I can't watch it.</a:t>
            </a:r>
          </a:p>
          <a:p>
            <a:r>
              <a:rPr lang="en-US" sz="2400" b="1" dirty="0">
                <a:latin typeface="Times New Roman" pitchFamily="18" charset="0"/>
                <a:cs typeface="Times New Roman" pitchFamily="18" charset="0"/>
              </a:rPr>
              <a:t>A.</a:t>
            </a:r>
            <a:r>
              <a:rPr lang="en-US" sz="2400" dirty="0">
                <a:latin typeface="Times New Roman" pitchFamily="18" charset="0"/>
                <a:cs typeface="Times New Roman" pitchFamily="18" charset="0"/>
              </a:rPr>
              <a:t> so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although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but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then</a:t>
            </a:r>
            <a:endParaRPr lang="en-US" sz="2400" dirty="0">
              <a:latin typeface="Times New Roman" pitchFamily="18" charset="0"/>
              <a:cs typeface="Times New Roman" pitchFamily="18" charset="0"/>
            </a:endParaRPr>
          </a:p>
        </p:txBody>
      </p:sp>
      <p:sp>
        <p:nvSpPr>
          <p:cNvPr id="7" name="Oval 6"/>
          <p:cNvSpPr/>
          <p:nvPr/>
        </p:nvSpPr>
        <p:spPr>
          <a:xfrm>
            <a:off x="1759525" y="187729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759525" y="259080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571999" y="4087090"/>
            <a:ext cx="464125"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759524" y="5181600"/>
            <a:ext cx="526475"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0" y="5948779"/>
            <a:ext cx="469322"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76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sp>
        <p:nvSpPr>
          <p:cNvPr id="3" name="Rectangle 2"/>
          <p:cNvSpPr/>
          <p:nvPr/>
        </p:nvSpPr>
        <p:spPr>
          <a:xfrm>
            <a:off x="938644" y="457200"/>
            <a:ext cx="5867400" cy="461665"/>
          </a:xfrm>
          <a:prstGeom prst="rect">
            <a:avLst/>
          </a:prstGeom>
        </p:spPr>
        <p:txBody>
          <a:bodyPr wrap="square">
            <a:spAutoFit/>
          </a:bodyPr>
          <a:lstStyle/>
          <a:p>
            <a:r>
              <a:rPr lang="en-US" sz="2400" b="1" dirty="0">
                <a:latin typeface="Times New Roman" pitchFamily="18" charset="0"/>
                <a:cs typeface="Times New Roman" pitchFamily="18" charset="0"/>
              </a:rPr>
              <a:t>PART B. VOCABULARY &amp; GRAMMAR </a:t>
            </a:r>
            <a:endParaRPr lang="en-US" sz="2400" dirty="0">
              <a:latin typeface="Times New Roman" pitchFamily="18" charset="0"/>
              <a:cs typeface="Times New Roman" pitchFamily="18" charset="0"/>
            </a:endParaRPr>
          </a:p>
        </p:txBody>
      </p:sp>
      <p:sp>
        <p:nvSpPr>
          <p:cNvPr id="4" name="Rectangle 3"/>
          <p:cNvSpPr/>
          <p:nvPr/>
        </p:nvSpPr>
        <p:spPr>
          <a:xfrm>
            <a:off x="917862" y="841875"/>
            <a:ext cx="5867400" cy="461665"/>
          </a:xfrm>
          <a:prstGeom prst="rect">
            <a:avLst/>
          </a:prstGeom>
        </p:spPr>
        <p:txBody>
          <a:bodyPr wrap="square">
            <a:spAutoFit/>
          </a:bodyPr>
          <a:lstStyle/>
          <a:p>
            <a:r>
              <a:rPr lang="en-US" sz="2400" b="1" dirty="0" smtClean="0">
                <a:latin typeface="Times New Roman" pitchFamily="18" charset="0"/>
                <a:cs typeface="Times New Roman" pitchFamily="18" charset="0"/>
              </a:rPr>
              <a:t>I. Choose </a:t>
            </a:r>
            <a:r>
              <a:rPr lang="en-US" sz="2400" b="1" dirty="0">
                <a:latin typeface="Times New Roman" pitchFamily="18" charset="0"/>
                <a:cs typeface="Times New Roman" pitchFamily="18" charset="0"/>
              </a:rPr>
              <a:t>the correct answers. </a:t>
            </a:r>
            <a:endParaRPr lang="en-US" sz="2400" dirty="0">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0" y="1220212"/>
            <a:ext cx="9144000" cy="3046988"/>
          </a:xfrm>
          <a:prstGeom prst="rect">
            <a:avLst/>
          </a:prstGeom>
          <a:noFill/>
        </p:spPr>
        <p:txBody>
          <a:bodyPr wrap="square" rtlCol="0">
            <a:spAutoFit/>
          </a:bodyPr>
          <a:lstStyle/>
          <a:p>
            <a:r>
              <a:rPr lang="en-US" sz="2400" dirty="0" smtClean="0">
                <a:latin typeface="Times New Roman" pitchFamily="18" charset="0"/>
                <a:cs typeface="Times New Roman" pitchFamily="18" charset="0"/>
              </a:rPr>
              <a:t>28. My </a:t>
            </a:r>
            <a:r>
              <a:rPr lang="en-US" sz="2400" dirty="0">
                <a:latin typeface="Times New Roman" pitchFamily="18" charset="0"/>
                <a:cs typeface="Times New Roman" pitchFamily="18" charset="0"/>
              </a:rPr>
              <a:t>father likes watching sports </a:t>
            </a:r>
            <a:r>
              <a:rPr lang="en-US" sz="2400" u="sng" dirty="0">
                <a:latin typeface="Times New Roman" pitchFamily="18" charset="0"/>
                <a:cs typeface="Times New Roman" pitchFamily="18" charset="0"/>
              </a:rPr>
              <a:t>		</a:t>
            </a:r>
            <a:r>
              <a:rPr lang="en-US" sz="2400" dirty="0">
                <a:latin typeface="Times New Roman" pitchFamily="18" charset="0"/>
                <a:cs typeface="Times New Roman" pitchFamily="18" charset="0"/>
              </a:rPr>
              <a:t> on VTV3.</a:t>
            </a:r>
          </a:p>
          <a:p>
            <a:r>
              <a:rPr lang="en-US" sz="2400" b="1" dirty="0">
                <a:latin typeface="Times New Roman" pitchFamily="18" charset="0"/>
                <a:cs typeface="Times New Roman" pitchFamily="18" charset="0"/>
              </a:rPr>
              <a:t>A.</a:t>
            </a:r>
            <a:r>
              <a:rPr lang="en-US" sz="2400" dirty="0">
                <a:latin typeface="Times New Roman" pitchFamily="18" charset="0"/>
                <a:cs typeface="Times New Roman" pitchFamily="18" charset="0"/>
              </a:rPr>
              <a:t> matches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channels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events	</a:t>
            </a:r>
            <a:r>
              <a:rPr lang="en-US" sz="2400" b="1" dirty="0">
                <a:latin typeface="Times New Roman" pitchFamily="18" charset="0"/>
                <a:cs typeface="Times New Roman" pitchFamily="18" charset="0"/>
              </a:rPr>
              <a:t>D.</a:t>
            </a:r>
            <a:r>
              <a:rPr lang="en-US" sz="2400" dirty="0">
                <a:latin typeface="Times New Roman" pitchFamily="18" charset="0"/>
                <a:cs typeface="Times New Roman" pitchFamily="18" charset="0"/>
              </a:rPr>
              <a:t> athletes</a:t>
            </a:r>
          </a:p>
          <a:p>
            <a:r>
              <a:rPr lang="en-US" sz="2400" dirty="0" smtClean="0">
                <a:latin typeface="Times New Roman" pitchFamily="18" charset="0"/>
                <a:cs typeface="Times New Roman" pitchFamily="18" charset="0"/>
              </a:rPr>
              <a:t>29. If </a:t>
            </a:r>
            <a:r>
              <a:rPr lang="en-US" sz="2400" dirty="0">
                <a:latin typeface="Times New Roman" pitchFamily="18" charset="0"/>
                <a:cs typeface="Times New Roman" pitchFamily="18" charset="0"/>
              </a:rPr>
              <a:t>you want to know what the weather is like tomorrow, watch the </a:t>
            </a:r>
            <a:r>
              <a:rPr lang="en-US" sz="2400" u="sng"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r>
              <a:rPr lang="en-US" sz="2400" b="1" dirty="0">
                <a:latin typeface="Times New Roman" pitchFamily="18" charset="0"/>
                <a:cs typeface="Times New Roman" pitchFamily="18" charset="0"/>
              </a:rPr>
              <a:t>A.</a:t>
            </a:r>
            <a:r>
              <a:rPr lang="en-US" sz="2400" dirty="0">
                <a:latin typeface="Times New Roman" pitchFamily="18" charset="0"/>
                <a:cs typeface="Times New Roman" pitchFamily="18" charset="0"/>
              </a:rPr>
              <a:t> weather forecast	</a:t>
            </a:r>
            <a:r>
              <a:rPr lang="en-US" sz="2400" b="1" dirty="0">
                <a:latin typeface="Times New Roman" pitchFamily="18" charset="0"/>
                <a:cs typeface="Times New Roman" pitchFamily="18" charset="0"/>
              </a:rPr>
              <a:t>B.</a:t>
            </a:r>
            <a:r>
              <a:rPr lang="en-US" sz="2400" dirty="0">
                <a:latin typeface="Times New Roman" pitchFamily="18" charset="0"/>
                <a:cs typeface="Times New Roman" pitchFamily="18" charset="0"/>
              </a:rPr>
              <a:t> music show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game show	</a:t>
            </a:r>
            <a:r>
              <a:rPr lang="en-US" sz="2400" b="1" dirty="0">
                <a:latin typeface="Times New Roman" pitchFamily="18" charset="0"/>
                <a:cs typeface="Times New Roman" pitchFamily="18" charset="0"/>
              </a:rPr>
              <a:t>D.</a:t>
            </a:r>
            <a:r>
              <a:rPr lang="en-US" sz="2400" dirty="0">
                <a:latin typeface="Times New Roman" pitchFamily="18" charset="0"/>
                <a:cs typeface="Times New Roman" pitchFamily="18" charset="0"/>
              </a:rPr>
              <a:t> quiz show</a:t>
            </a:r>
          </a:p>
          <a:p>
            <a:r>
              <a:rPr lang="en-US" sz="2400" dirty="0">
                <a:latin typeface="Times New Roman" pitchFamily="18" charset="0"/>
                <a:cs typeface="Times New Roman" pitchFamily="18" charset="0"/>
              </a:rPr>
              <a:t>30</a:t>
            </a: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u="sng" dirty="0">
                <a:latin typeface="Times New Roman" pitchFamily="18" charset="0"/>
                <a:cs typeface="Times New Roman" pitchFamily="18" charset="0"/>
              </a:rPr>
              <a:t>		</a:t>
            </a:r>
            <a:r>
              <a:rPr lang="en-US" sz="2400" dirty="0">
                <a:latin typeface="Times New Roman" pitchFamily="18" charset="0"/>
                <a:cs typeface="Times New Roman" pitchFamily="18" charset="0"/>
              </a:rPr>
              <a:t> is that TV </a:t>
            </a:r>
            <a:r>
              <a:rPr lang="en-US" sz="2400" dirty="0" err="1">
                <a:latin typeface="Times New Roman" pitchFamily="18" charset="0"/>
                <a:cs typeface="Times New Roman" pitchFamily="18" charset="0"/>
              </a:rPr>
              <a:t>programme</a:t>
            </a:r>
            <a:r>
              <a:rPr lang="en-US" sz="2400" dirty="0">
                <a:latin typeface="Times New Roman" pitchFamily="18" charset="0"/>
                <a:cs typeface="Times New Roman" pitchFamily="18" charset="0"/>
              </a:rPr>
              <a:t> directed by?" </a:t>
            </a:r>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"By a famous Vietnamese director."</a:t>
            </a:r>
          </a:p>
          <a:p>
            <a:r>
              <a:rPr lang="en-US" sz="2400" b="1" dirty="0">
                <a:latin typeface="Times New Roman" pitchFamily="18" charset="0"/>
                <a:cs typeface="Times New Roman" pitchFamily="18" charset="0"/>
              </a:rPr>
              <a:t>A.</a:t>
            </a:r>
            <a:r>
              <a:rPr lang="en-US" sz="2400" dirty="0">
                <a:latin typeface="Times New Roman" pitchFamily="18" charset="0"/>
                <a:cs typeface="Times New Roman" pitchFamily="18" charset="0"/>
              </a:rPr>
              <a:t> What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Where	</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When	</a:t>
            </a:r>
            <a:r>
              <a:rPr lang="en-US" sz="2400" b="1" dirty="0">
                <a:latin typeface="Times New Roman" pitchFamily="18" charset="0"/>
                <a:cs typeface="Times New Roman" pitchFamily="18" charset="0"/>
              </a:rPr>
              <a:t>D.</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Who</a:t>
            </a:r>
            <a:endParaRPr lang="en-US" sz="2400" dirty="0">
              <a:latin typeface="Times New Roman" pitchFamily="18" charset="0"/>
              <a:cs typeface="Times New Roman" pitchFamily="18" charset="0"/>
            </a:endParaRPr>
          </a:p>
        </p:txBody>
      </p:sp>
      <p:sp>
        <p:nvSpPr>
          <p:cNvPr id="7" name="Oval 6"/>
          <p:cNvSpPr/>
          <p:nvPr/>
        </p:nvSpPr>
        <p:spPr>
          <a:xfrm>
            <a:off x="5424055" y="1593275"/>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0" y="2743708"/>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239000" y="381000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76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sp>
        <p:nvSpPr>
          <p:cNvPr id="3" name="TextBox 2"/>
          <p:cNvSpPr txBox="1"/>
          <p:nvPr/>
        </p:nvSpPr>
        <p:spPr>
          <a:xfrm>
            <a:off x="0" y="990600"/>
            <a:ext cx="9144000" cy="4893647"/>
          </a:xfrm>
          <a:prstGeom prst="rect">
            <a:avLst/>
          </a:prstGeom>
          <a:noFill/>
        </p:spPr>
        <p:txBody>
          <a:bodyPr wrap="square" rtlCol="0">
            <a:spAutoFit/>
          </a:bodyPr>
          <a:lstStyle/>
          <a:p>
            <a:r>
              <a:rPr lang="en-US" sz="2400" b="1" u="sng" dirty="0">
                <a:latin typeface="Times New Roman" pitchFamily="18" charset="0"/>
                <a:cs typeface="Times New Roman" pitchFamily="18" charset="0"/>
              </a:rPr>
              <a:t>II. Complete the following sentences with the correct form of the words in capital</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31. There are a lot of ______________ mountains in Viet Nam.  		BEAUTY</a:t>
            </a:r>
          </a:p>
          <a:p>
            <a:r>
              <a:rPr lang="en-US" sz="2400" dirty="0">
                <a:latin typeface="Times New Roman" pitchFamily="18" charset="0"/>
                <a:cs typeface="Times New Roman" pitchFamily="18" charset="0"/>
              </a:rPr>
              <a:t>32.This is the ____________ building in our town. 				TALL</a:t>
            </a:r>
          </a:p>
          <a:p>
            <a:r>
              <a:rPr lang="en-US" sz="2400" dirty="0">
                <a:latin typeface="Times New Roman" pitchFamily="18" charset="0"/>
                <a:cs typeface="Times New Roman" pitchFamily="18" charset="0"/>
              </a:rPr>
              <a:t>33. Mai’s sister is a ____________.	    					SING</a:t>
            </a:r>
          </a:p>
          <a:p>
            <a:r>
              <a:rPr lang="en-US" sz="2400" dirty="0">
                <a:latin typeface="Times New Roman" pitchFamily="18" charset="0"/>
                <a:cs typeface="Times New Roman" pitchFamily="18" charset="0"/>
              </a:rPr>
              <a:t>34. His ____________are small and white. 					TOOTH</a:t>
            </a:r>
          </a:p>
          <a:p>
            <a:r>
              <a:rPr lang="en-US" sz="2400" dirty="0">
                <a:latin typeface="Times New Roman" pitchFamily="18" charset="0"/>
                <a:cs typeface="Times New Roman" pitchFamily="18" charset="0"/>
              </a:rPr>
              <a:t>35. It’s very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____________ in the city. 	 				NOISE</a:t>
            </a:r>
          </a:p>
          <a:p>
            <a:endParaRPr lang="en-US" sz="2400" dirty="0">
              <a:latin typeface="Times New Roman" pitchFamily="18" charset="0"/>
              <a:cs typeface="Times New Roman" pitchFamily="18" charset="0"/>
            </a:endParaRPr>
          </a:p>
        </p:txBody>
      </p:sp>
      <p:sp>
        <p:nvSpPr>
          <p:cNvPr id="4" name="Rectangle 3"/>
          <p:cNvSpPr/>
          <p:nvPr/>
        </p:nvSpPr>
        <p:spPr>
          <a:xfrm>
            <a:off x="938644" y="457200"/>
            <a:ext cx="5867400" cy="461665"/>
          </a:xfrm>
          <a:prstGeom prst="rect">
            <a:avLst/>
          </a:prstGeom>
        </p:spPr>
        <p:txBody>
          <a:bodyPr wrap="square">
            <a:spAutoFit/>
          </a:bodyPr>
          <a:lstStyle/>
          <a:p>
            <a:r>
              <a:rPr lang="en-US" sz="2400" b="1" dirty="0">
                <a:latin typeface="Times New Roman" pitchFamily="18" charset="0"/>
                <a:cs typeface="Times New Roman" pitchFamily="18" charset="0"/>
              </a:rPr>
              <a:t>PART B. VOCABULARY &amp; GRAMMAR </a:t>
            </a:r>
            <a:endParaRPr lang="en-US" sz="2400" dirty="0">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743200" y="1738745"/>
            <a:ext cx="1981200" cy="492443"/>
          </a:xfrm>
          <a:prstGeom prst="rect">
            <a:avLst/>
          </a:prstGeom>
          <a:noFill/>
        </p:spPr>
        <p:txBody>
          <a:bodyPr wrap="square" rtlCol="0">
            <a:spAutoFit/>
          </a:bodyPr>
          <a:lstStyle/>
          <a:p>
            <a:pPr algn="ctr"/>
            <a:r>
              <a:rPr lang="en-US" sz="2600" b="1" dirty="0" smtClean="0">
                <a:solidFill>
                  <a:srgbClr val="FF0000"/>
                </a:solidFill>
                <a:latin typeface="Times New Roman" pitchFamily="18" charset="0"/>
                <a:cs typeface="Times New Roman" pitchFamily="18" charset="0"/>
              </a:rPr>
              <a:t>beautiful</a:t>
            </a:r>
            <a:endParaRPr lang="en-US" sz="2600" b="1" dirty="0">
              <a:solidFill>
                <a:srgbClr val="FF0000"/>
              </a:solidFill>
              <a:latin typeface="Times New Roman" pitchFamily="18" charset="0"/>
              <a:cs typeface="Times New Roman" pitchFamily="18" charset="0"/>
            </a:endParaRPr>
          </a:p>
        </p:txBody>
      </p:sp>
      <p:sp>
        <p:nvSpPr>
          <p:cNvPr id="7" name="TextBox 6"/>
          <p:cNvSpPr txBox="1"/>
          <p:nvPr/>
        </p:nvSpPr>
        <p:spPr>
          <a:xfrm>
            <a:off x="1828800" y="2466110"/>
            <a:ext cx="1981200" cy="492443"/>
          </a:xfrm>
          <a:prstGeom prst="rect">
            <a:avLst/>
          </a:prstGeom>
          <a:noFill/>
        </p:spPr>
        <p:txBody>
          <a:bodyPr wrap="square" rtlCol="0">
            <a:spAutoFit/>
          </a:bodyPr>
          <a:lstStyle/>
          <a:p>
            <a:pPr algn="ctr"/>
            <a:r>
              <a:rPr lang="en-US" sz="2600" b="1" dirty="0" smtClean="0">
                <a:solidFill>
                  <a:srgbClr val="FF0000"/>
                </a:solidFill>
                <a:latin typeface="Times New Roman" pitchFamily="18" charset="0"/>
                <a:cs typeface="Times New Roman" pitchFamily="18" charset="0"/>
              </a:rPr>
              <a:t>tallest</a:t>
            </a:r>
            <a:endParaRPr lang="en-US" sz="2600" b="1" dirty="0">
              <a:solidFill>
                <a:srgbClr val="FF0000"/>
              </a:solidFill>
              <a:latin typeface="Times New Roman" pitchFamily="18" charset="0"/>
              <a:cs typeface="Times New Roman" pitchFamily="18" charset="0"/>
            </a:endParaRPr>
          </a:p>
        </p:txBody>
      </p:sp>
      <p:sp>
        <p:nvSpPr>
          <p:cNvPr id="8" name="TextBox 7"/>
          <p:cNvSpPr txBox="1"/>
          <p:nvPr/>
        </p:nvSpPr>
        <p:spPr>
          <a:xfrm>
            <a:off x="2514600" y="3191201"/>
            <a:ext cx="1981200" cy="492443"/>
          </a:xfrm>
          <a:prstGeom prst="rect">
            <a:avLst/>
          </a:prstGeom>
          <a:noFill/>
        </p:spPr>
        <p:txBody>
          <a:bodyPr wrap="square" rtlCol="0">
            <a:spAutoFit/>
          </a:bodyPr>
          <a:lstStyle/>
          <a:p>
            <a:pPr algn="ctr"/>
            <a:r>
              <a:rPr lang="en-US" sz="2600" b="1" dirty="0" smtClean="0">
                <a:solidFill>
                  <a:srgbClr val="FF0000"/>
                </a:solidFill>
                <a:latin typeface="Times New Roman" pitchFamily="18" charset="0"/>
                <a:cs typeface="Times New Roman" pitchFamily="18" charset="0"/>
              </a:rPr>
              <a:t>singer</a:t>
            </a:r>
            <a:endParaRPr lang="en-US" sz="2600" b="1" dirty="0">
              <a:solidFill>
                <a:srgbClr val="FF0000"/>
              </a:solidFill>
              <a:latin typeface="Times New Roman" pitchFamily="18" charset="0"/>
              <a:cs typeface="Times New Roman" pitchFamily="18" charset="0"/>
            </a:endParaRPr>
          </a:p>
        </p:txBody>
      </p:sp>
      <p:sp>
        <p:nvSpPr>
          <p:cNvPr id="9" name="TextBox 8"/>
          <p:cNvSpPr txBox="1"/>
          <p:nvPr/>
        </p:nvSpPr>
        <p:spPr>
          <a:xfrm>
            <a:off x="1219200" y="3913910"/>
            <a:ext cx="1981200" cy="492443"/>
          </a:xfrm>
          <a:prstGeom prst="rect">
            <a:avLst/>
          </a:prstGeom>
          <a:noFill/>
        </p:spPr>
        <p:txBody>
          <a:bodyPr wrap="square" rtlCol="0">
            <a:spAutoFit/>
          </a:bodyPr>
          <a:lstStyle/>
          <a:p>
            <a:pPr algn="ctr"/>
            <a:r>
              <a:rPr lang="en-US" sz="2600" b="1" dirty="0" smtClean="0">
                <a:solidFill>
                  <a:srgbClr val="FF0000"/>
                </a:solidFill>
                <a:latin typeface="Times New Roman" pitchFamily="18" charset="0"/>
                <a:cs typeface="Times New Roman" pitchFamily="18" charset="0"/>
              </a:rPr>
              <a:t>teeth</a:t>
            </a:r>
            <a:endParaRPr lang="en-US" sz="2600" b="1" dirty="0">
              <a:solidFill>
                <a:srgbClr val="FF0000"/>
              </a:solidFill>
              <a:latin typeface="Times New Roman" pitchFamily="18" charset="0"/>
              <a:cs typeface="Times New Roman" pitchFamily="18" charset="0"/>
            </a:endParaRPr>
          </a:p>
        </p:txBody>
      </p:sp>
      <p:sp>
        <p:nvSpPr>
          <p:cNvPr id="10" name="TextBox 9"/>
          <p:cNvSpPr txBox="1"/>
          <p:nvPr/>
        </p:nvSpPr>
        <p:spPr>
          <a:xfrm>
            <a:off x="1752600" y="4648200"/>
            <a:ext cx="1981200" cy="492443"/>
          </a:xfrm>
          <a:prstGeom prst="rect">
            <a:avLst/>
          </a:prstGeom>
          <a:noFill/>
        </p:spPr>
        <p:txBody>
          <a:bodyPr wrap="square" rtlCol="0">
            <a:spAutoFit/>
          </a:bodyPr>
          <a:lstStyle/>
          <a:p>
            <a:pPr algn="ctr"/>
            <a:r>
              <a:rPr lang="en-US" sz="2600" b="1" dirty="0" smtClean="0">
                <a:solidFill>
                  <a:srgbClr val="FF0000"/>
                </a:solidFill>
                <a:latin typeface="Times New Roman" pitchFamily="18" charset="0"/>
                <a:cs typeface="Times New Roman" pitchFamily="18" charset="0"/>
              </a:rPr>
              <a:t>noisy</a:t>
            </a:r>
            <a:endParaRPr lang="en-US" sz="2600" b="1" dirty="0">
              <a:solidFill>
                <a:srgbClr val="FF0000"/>
              </a:solidFill>
              <a:latin typeface="Times New Roman" pitchFamily="18" charset="0"/>
              <a:cs typeface="Times New Roman" pitchFamily="18" charset="0"/>
            </a:endParaRPr>
          </a:p>
        </p:txBody>
      </p:sp>
      <p:sp>
        <p:nvSpPr>
          <p:cNvPr id="11" name="TextBox 10"/>
          <p:cNvSpPr txBox="1"/>
          <p:nvPr/>
        </p:nvSpPr>
        <p:spPr>
          <a:xfrm>
            <a:off x="5181600" y="2070647"/>
            <a:ext cx="810493" cy="492443"/>
          </a:xfrm>
          <a:prstGeom prst="rect">
            <a:avLst/>
          </a:prstGeom>
          <a:noFill/>
        </p:spPr>
        <p:txBody>
          <a:bodyPr wrap="square" rtlCol="0">
            <a:spAutoFit/>
          </a:bodyPr>
          <a:lstStyle/>
          <a:p>
            <a:pPr algn="ctr"/>
            <a:r>
              <a:rPr lang="en-US" sz="2600" b="1" dirty="0" smtClean="0">
                <a:solidFill>
                  <a:srgbClr val="FF0000"/>
                </a:solidFill>
                <a:latin typeface="Times New Roman" pitchFamily="18" charset="0"/>
                <a:cs typeface="Times New Roman" pitchFamily="18" charset="0"/>
              </a:rPr>
              <a:t>Ns</a:t>
            </a:r>
            <a:endParaRPr lang="en-US" sz="2600" b="1" dirty="0">
              <a:solidFill>
                <a:srgbClr val="FF0000"/>
              </a:solidFill>
              <a:latin typeface="Times New Roman" pitchFamily="18" charset="0"/>
              <a:cs typeface="Times New Roman" pitchFamily="18" charset="0"/>
            </a:endParaRPr>
          </a:p>
        </p:txBody>
      </p:sp>
      <p:cxnSp>
        <p:nvCxnSpPr>
          <p:cNvPr id="13" name="Straight Connector 12"/>
          <p:cNvCxnSpPr/>
          <p:nvPr/>
        </p:nvCxnSpPr>
        <p:spPr>
          <a:xfrm flipV="1">
            <a:off x="4953000" y="2133600"/>
            <a:ext cx="1219200" cy="1"/>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3733800" y="2847110"/>
            <a:ext cx="990600" cy="1"/>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6" name="Straight Connector 15"/>
          <p:cNvCxnSpPr/>
          <p:nvPr/>
        </p:nvCxnSpPr>
        <p:spPr>
          <a:xfrm>
            <a:off x="1333500" y="2847111"/>
            <a:ext cx="419100" cy="1"/>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
        <p:nvSpPr>
          <p:cNvPr id="18" name="TextBox 17"/>
          <p:cNvSpPr txBox="1"/>
          <p:nvPr/>
        </p:nvSpPr>
        <p:spPr>
          <a:xfrm>
            <a:off x="3823853" y="2805547"/>
            <a:ext cx="810493" cy="492443"/>
          </a:xfrm>
          <a:prstGeom prst="rect">
            <a:avLst/>
          </a:prstGeom>
          <a:noFill/>
        </p:spPr>
        <p:txBody>
          <a:bodyPr wrap="square" rtlCol="0">
            <a:spAutoFit/>
          </a:bodyPr>
          <a:lstStyle/>
          <a:p>
            <a:pPr algn="ctr"/>
            <a:r>
              <a:rPr lang="en-US" sz="2600" b="1" dirty="0" smtClean="0">
                <a:solidFill>
                  <a:srgbClr val="FF0000"/>
                </a:solidFill>
                <a:latin typeface="Times New Roman" pitchFamily="18" charset="0"/>
                <a:cs typeface="Times New Roman" pitchFamily="18" charset="0"/>
              </a:rPr>
              <a:t>N</a:t>
            </a:r>
            <a:endParaRPr lang="en-US" sz="2600" b="1" dirty="0">
              <a:solidFill>
                <a:srgbClr val="FF0000"/>
              </a:solidFill>
              <a:latin typeface="Times New Roman" pitchFamily="18" charset="0"/>
              <a:cs typeface="Times New Roman" pitchFamily="18" charset="0"/>
            </a:endParaRPr>
          </a:p>
        </p:txBody>
      </p:sp>
      <p:cxnSp>
        <p:nvCxnSpPr>
          <p:cNvPr id="19" name="Straight Connector 18"/>
          <p:cNvCxnSpPr/>
          <p:nvPr/>
        </p:nvCxnSpPr>
        <p:spPr>
          <a:xfrm>
            <a:off x="2305050" y="3581401"/>
            <a:ext cx="20955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2857500" y="4294910"/>
            <a:ext cx="419100" cy="1"/>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24" name="Straight Connector 23"/>
          <p:cNvCxnSpPr/>
          <p:nvPr/>
        </p:nvCxnSpPr>
        <p:spPr>
          <a:xfrm>
            <a:off x="519544" y="4294912"/>
            <a:ext cx="419100" cy="1"/>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376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500"/>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500"/>
                                        <p:tgtEl>
                                          <p:spTgt spid="2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500"/>
                                        <p:tgtEl>
                                          <p:spTgt spid="21"/>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500"/>
                                        <p:tgtEl>
                                          <p:spTgt spid="9"/>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fade">
                                      <p:cBhvr>
                                        <p:cTn id="6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1"/>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sp>
        <p:nvSpPr>
          <p:cNvPr id="4" name="Rectangle 3"/>
          <p:cNvSpPr/>
          <p:nvPr/>
        </p:nvSpPr>
        <p:spPr>
          <a:xfrm>
            <a:off x="938644" y="457200"/>
            <a:ext cx="5867400" cy="461665"/>
          </a:xfrm>
          <a:prstGeom prst="rect">
            <a:avLst/>
          </a:prstGeom>
        </p:spPr>
        <p:txBody>
          <a:bodyPr wrap="square">
            <a:spAutoFit/>
          </a:bodyPr>
          <a:lstStyle/>
          <a:p>
            <a:r>
              <a:rPr lang="en-US" sz="2400" b="1" dirty="0">
                <a:latin typeface="Times New Roman" pitchFamily="18" charset="0"/>
                <a:cs typeface="Times New Roman" pitchFamily="18" charset="0"/>
              </a:rPr>
              <a:t>PART B. VOCABULARY &amp; GRAMMAR </a:t>
            </a:r>
            <a:endParaRPr lang="en-US" sz="2400" dirty="0">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0" y="914400"/>
            <a:ext cx="9144000" cy="6001643"/>
          </a:xfrm>
          <a:prstGeom prst="rect">
            <a:avLst/>
          </a:prstGeom>
          <a:noFill/>
        </p:spPr>
        <p:txBody>
          <a:bodyPr wrap="square" rtlCol="0">
            <a:spAutoFit/>
          </a:bodyPr>
          <a:lstStyle/>
          <a:p>
            <a:r>
              <a:rPr lang="en-US" sz="2400" b="1" dirty="0">
                <a:latin typeface="Times New Roman" pitchFamily="18" charset="0"/>
                <a:cs typeface="Times New Roman" pitchFamily="18" charset="0"/>
              </a:rPr>
              <a:t>III.	Make questions for the underlined part in each sentence. </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36. The documentary lasts </a:t>
            </a:r>
            <a:r>
              <a:rPr lang="en-US" sz="2400" u="sng" dirty="0">
                <a:latin typeface="Times New Roman" pitchFamily="18" charset="0"/>
                <a:cs typeface="Times New Roman" pitchFamily="18" charset="0"/>
              </a:rPr>
              <a:t>forty-five minutes</a:t>
            </a:r>
            <a:r>
              <a:rPr lang="en-US" sz="2400" dirty="0">
                <a:latin typeface="Times New Roman" pitchFamily="18" charset="0"/>
                <a:cs typeface="Times New Roman" pitchFamily="18" charset="0"/>
              </a:rPr>
              <a:t>.</a:t>
            </a:r>
          </a:p>
          <a:p>
            <a:r>
              <a:rPr lang="en-US" sz="2400" dirty="0" smtClean="0">
                <a:latin typeface="Times New Roman" pitchFamily="18" charset="0"/>
                <a:cs typeface="Times New Roman" pitchFamily="18" charset="0"/>
              </a:rPr>
              <a:t>____________________________________________________</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37. </a:t>
            </a:r>
            <a:r>
              <a:rPr lang="en-US" sz="2400" u="sng" dirty="0">
                <a:latin typeface="Times New Roman" pitchFamily="18" charset="0"/>
                <a:cs typeface="Times New Roman" pitchFamily="18" charset="0"/>
              </a:rPr>
              <a:t>Steven Spielberg</a:t>
            </a:r>
            <a:r>
              <a:rPr lang="en-US" sz="2400" dirty="0">
                <a:latin typeface="Times New Roman" pitchFamily="18" charset="0"/>
                <a:cs typeface="Times New Roman" pitchFamily="18" charset="0"/>
              </a:rPr>
              <a:t> is the director of the film. </a:t>
            </a:r>
          </a:p>
          <a:p>
            <a:r>
              <a:rPr lang="en-US" sz="2400" dirty="0">
                <a:latin typeface="Times New Roman" pitchFamily="18" charset="0"/>
                <a:cs typeface="Times New Roman" pitchFamily="18" charset="0"/>
              </a:rPr>
              <a:t>____________________________________________________</a:t>
            </a:r>
          </a:p>
          <a:p>
            <a:r>
              <a:rPr lang="en-US" sz="2400" dirty="0" smtClean="0">
                <a:latin typeface="Times New Roman" pitchFamily="18" charset="0"/>
                <a:cs typeface="Times New Roman" pitchFamily="18" charset="0"/>
              </a:rPr>
              <a:t>38</a:t>
            </a:r>
            <a:r>
              <a:rPr lang="en-US" sz="2400" dirty="0">
                <a:latin typeface="Times New Roman" pitchFamily="18" charset="0"/>
                <a:cs typeface="Times New Roman" pitchFamily="18" charset="0"/>
              </a:rPr>
              <a:t>. On VTV3, there are </a:t>
            </a:r>
            <a:r>
              <a:rPr lang="en-US" sz="2400" u="sng" dirty="0">
                <a:latin typeface="Times New Roman" pitchFamily="18" charset="0"/>
                <a:cs typeface="Times New Roman" pitchFamily="18" charset="0"/>
              </a:rPr>
              <a:t>three films</a:t>
            </a:r>
            <a:r>
              <a:rPr lang="en-US" sz="2400" dirty="0">
                <a:latin typeface="Times New Roman" pitchFamily="18" charset="0"/>
                <a:cs typeface="Times New Roman" pitchFamily="18" charset="0"/>
              </a:rPr>
              <a:t> on this week. </a:t>
            </a:r>
          </a:p>
          <a:p>
            <a:r>
              <a:rPr lang="en-US" sz="2400" dirty="0">
                <a:latin typeface="Times New Roman" pitchFamily="18" charset="0"/>
                <a:cs typeface="Times New Roman" pitchFamily="18" charset="0"/>
              </a:rPr>
              <a:t>____________________________________________________</a:t>
            </a:r>
          </a:p>
          <a:p>
            <a:r>
              <a:rPr lang="en-US" sz="2400" spc="-40" dirty="0" smtClean="0">
                <a:latin typeface="Times New Roman" pitchFamily="18" charset="0"/>
                <a:cs typeface="Times New Roman" pitchFamily="18" charset="0"/>
              </a:rPr>
              <a:t>39</a:t>
            </a:r>
            <a:r>
              <a:rPr lang="en-US" sz="2400" spc="-40" dirty="0">
                <a:latin typeface="Times New Roman" pitchFamily="18" charset="0"/>
                <a:cs typeface="Times New Roman" pitchFamily="18" charset="0"/>
              </a:rPr>
              <a:t>. </a:t>
            </a:r>
            <a:r>
              <a:rPr lang="en-US" sz="2400" u="sng" spc="-40" dirty="0">
                <a:latin typeface="Times New Roman" pitchFamily="18" charset="0"/>
                <a:cs typeface="Times New Roman" pitchFamily="18" charset="0"/>
              </a:rPr>
              <a:t>Millions of</a:t>
            </a:r>
            <a:r>
              <a:rPr lang="en-US" sz="2400" spc="-40" dirty="0">
                <a:latin typeface="Times New Roman" pitchFamily="18" charset="0"/>
                <a:cs typeface="Times New Roman" pitchFamily="18" charset="0"/>
              </a:rPr>
              <a:t> children around the world enjoy the cartoon "Hello Fatty!" </a:t>
            </a:r>
          </a:p>
          <a:p>
            <a:r>
              <a:rPr lang="en-US" sz="2400" dirty="0">
                <a:latin typeface="Times New Roman" pitchFamily="18" charset="0"/>
                <a:cs typeface="Times New Roman" pitchFamily="18" charset="0"/>
              </a:rPr>
              <a:t>____________________________________________________</a:t>
            </a:r>
          </a:p>
          <a:p>
            <a:r>
              <a:rPr lang="en-US" sz="2400" dirty="0" smtClean="0">
                <a:latin typeface="Times New Roman" pitchFamily="18" charset="0"/>
                <a:cs typeface="Times New Roman" pitchFamily="18" charset="0"/>
              </a:rPr>
              <a:t>40. Pokémon </a:t>
            </a:r>
            <a:r>
              <a:rPr lang="en-US" sz="2400" dirty="0">
                <a:latin typeface="Times New Roman" pitchFamily="18" charset="0"/>
                <a:cs typeface="Times New Roman" pitchFamily="18" charset="0"/>
              </a:rPr>
              <a:t>cartoons are made </a:t>
            </a:r>
            <a:r>
              <a:rPr lang="en-US" sz="2400" u="sng" dirty="0">
                <a:latin typeface="Times New Roman" pitchFamily="18" charset="0"/>
                <a:cs typeface="Times New Roman" pitchFamily="18" charset="0"/>
              </a:rPr>
              <a:t>in Japan</a:t>
            </a:r>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____________________________________________________</a:t>
            </a:r>
          </a:p>
          <a:p>
            <a:r>
              <a:rPr lang="en-US" sz="2400" dirty="0" smtClean="0">
                <a:latin typeface="Times New Roman" pitchFamily="18" charset="0"/>
                <a:cs typeface="Times New Roman" pitchFamily="18" charset="0"/>
              </a:rPr>
              <a:t>41. Watching </a:t>
            </a:r>
            <a:r>
              <a:rPr lang="en-US" sz="2400" dirty="0">
                <a:latin typeface="Times New Roman" pitchFamily="18" charset="0"/>
                <a:cs typeface="Times New Roman" pitchFamily="18" charset="0"/>
              </a:rPr>
              <a:t>too much TV is not good </a:t>
            </a:r>
            <a:r>
              <a:rPr lang="en-US" sz="2400" u="sng" dirty="0">
                <a:latin typeface="Times New Roman" pitchFamily="18" charset="0"/>
                <a:cs typeface="Times New Roman" pitchFamily="18" charset="0"/>
              </a:rPr>
              <a:t>because it hurts your eyes</a:t>
            </a:r>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____________________________________________________</a:t>
            </a:r>
          </a:p>
          <a:p>
            <a:r>
              <a:rPr lang="en-US" sz="2400" dirty="0" smtClean="0">
                <a:latin typeface="Times New Roman" pitchFamily="18" charset="0"/>
                <a:cs typeface="Times New Roman" pitchFamily="18" charset="0"/>
              </a:rPr>
              <a:t>42. We </a:t>
            </a:r>
            <a:r>
              <a:rPr lang="en-US" sz="2400" dirty="0">
                <a:latin typeface="Times New Roman" pitchFamily="18" charset="0"/>
                <a:cs typeface="Times New Roman" pitchFamily="18" charset="0"/>
              </a:rPr>
              <a:t>often </a:t>
            </a:r>
            <a:r>
              <a:rPr lang="en-US" sz="2400" u="sng" dirty="0">
                <a:latin typeface="Times New Roman" pitchFamily="18" charset="0"/>
                <a:cs typeface="Times New Roman" pitchFamily="18" charset="0"/>
              </a:rPr>
              <a:t>read books and play sports</a:t>
            </a:r>
            <a:r>
              <a:rPr lang="en-US" sz="2400" dirty="0">
                <a:latin typeface="Times New Roman" pitchFamily="18" charset="0"/>
                <a:cs typeface="Times New Roman" pitchFamily="18" charset="0"/>
              </a:rPr>
              <a:t> in our free time. </a:t>
            </a:r>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____________________________________________________</a:t>
            </a:r>
          </a:p>
          <a:p>
            <a:endParaRPr lang="en-US" sz="2400" dirty="0">
              <a:latin typeface="Times New Roman" pitchFamily="18" charset="0"/>
              <a:cs typeface="Times New Roman" pitchFamily="18" charset="0"/>
            </a:endParaRPr>
          </a:p>
        </p:txBody>
      </p:sp>
      <p:sp>
        <p:nvSpPr>
          <p:cNvPr id="7" name="Rectangle 6">
            <a:hlinkClick r:id="rId3" action="ppaction://hlinksldjump"/>
          </p:cNvPr>
          <p:cNvSpPr/>
          <p:nvPr/>
        </p:nvSpPr>
        <p:spPr>
          <a:xfrm>
            <a:off x="8534400" y="64078"/>
            <a:ext cx="533400" cy="393122"/>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11078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1</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0" y="914400"/>
            <a:ext cx="9144000" cy="1200329"/>
          </a:xfrm>
          <a:prstGeom prst="rect">
            <a:avLst/>
          </a:prstGeom>
          <a:noFill/>
        </p:spPr>
        <p:txBody>
          <a:bodyPr wrap="square" rtlCol="0">
            <a:spAutoFit/>
          </a:bodyPr>
          <a:lstStyle/>
          <a:p>
            <a:r>
              <a:rPr lang="en-US" sz="2400" b="1" dirty="0">
                <a:latin typeface="Times New Roman" pitchFamily="18" charset="0"/>
                <a:cs typeface="Times New Roman" pitchFamily="18" charset="0"/>
              </a:rPr>
              <a:t>III.	Make questions for the underlined part in each sentence. </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42. We often </a:t>
            </a:r>
            <a:r>
              <a:rPr lang="en-US" sz="2400" u="sng" dirty="0">
                <a:latin typeface="Times New Roman" pitchFamily="18" charset="0"/>
                <a:cs typeface="Times New Roman" pitchFamily="18" charset="0"/>
              </a:rPr>
              <a:t>read books and play sports</a:t>
            </a:r>
            <a:r>
              <a:rPr lang="en-US" sz="2400" dirty="0">
                <a:latin typeface="Times New Roman" pitchFamily="18" charset="0"/>
                <a:cs typeface="Times New Roman" pitchFamily="18" charset="0"/>
              </a:rPr>
              <a:t> in our free time. </a:t>
            </a:r>
          </a:p>
          <a:p>
            <a:r>
              <a:rPr lang="en-US" sz="2400" dirty="0" smtClean="0">
                <a:latin typeface="Times New Roman" pitchFamily="18" charset="0"/>
                <a:cs typeface="Times New Roman" pitchFamily="18" charset="0"/>
              </a:rPr>
              <a:t>____________________________________________________</a:t>
            </a:r>
            <a:endParaRPr lang="en-US" sz="2400" dirty="0">
              <a:latin typeface="Times New Roman" pitchFamily="18" charset="0"/>
              <a:cs typeface="Times New Roman" pitchFamily="18" charset="0"/>
            </a:endParaRPr>
          </a:p>
        </p:txBody>
      </p:sp>
      <p:sp>
        <p:nvSpPr>
          <p:cNvPr id="7" name="Rectangle 6"/>
          <p:cNvSpPr/>
          <p:nvPr/>
        </p:nvSpPr>
        <p:spPr>
          <a:xfrm>
            <a:off x="990600" y="381000"/>
            <a:ext cx="5867400" cy="461665"/>
          </a:xfrm>
          <a:prstGeom prst="rect">
            <a:avLst/>
          </a:prstGeom>
        </p:spPr>
        <p:txBody>
          <a:bodyPr wrap="square">
            <a:spAutoFit/>
          </a:bodyPr>
          <a:lstStyle/>
          <a:p>
            <a:r>
              <a:rPr lang="en-US" sz="2400" b="1" dirty="0">
                <a:latin typeface="Times New Roman" pitchFamily="18" charset="0"/>
                <a:cs typeface="Times New Roman" pitchFamily="18" charset="0"/>
              </a:rPr>
              <a:t>PART B. VOCABULARY &amp; GRAMMAR </a:t>
            </a:r>
            <a:endParaRPr lang="en-US" sz="2400" dirty="0">
              <a:latin typeface="Times New Roman" pitchFamily="18" charset="0"/>
              <a:cs typeface="Times New Roman" pitchFamily="18" charset="0"/>
            </a:endParaRPr>
          </a:p>
        </p:txBody>
      </p:sp>
      <p:sp>
        <p:nvSpPr>
          <p:cNvPr id="8" name="Rounded Rectangle 7">
            <a:hlinkClick r:id="rId3" action="ppaction://hlinksldjump"/>
          </p:cNvPr>
          <p:cNvSpPr/>
          <p:nvPr/>
        </p:nvSpPr>
        <p:spPr>
          <a:xfrm>
            <a:off x="8382000" y="76200"/>
            <a:ext cx="762000" cy="39312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2114729"/>
            <a:ext cx="9144000" cy="1200329"/>
          </a:xfrm>
          <a:prstGeom prst="rect">
            <a:avLst/>
          </a:prstGeom>
          <a:noFill/>
        </p:spPr>
        <p:txBody>
          <a:bodyPr wrap="square" rtlCol="0">
            <a:spAutoFit/>
          </a:bodyPr>
          <a:lstStyle/>
          <a:p>
            <a:r>
              <a:rPr lang="en-US" sz="2400" dirty="0" smtClean="0">
                <a:latin typeface="Times New Roman" pitchFamily="18" charset="0"/>
                <a:cs typeface="Times New Roman" pitchFamily="18" charset="0"/>
              </a:rPr>
              <a:t>48. The </a:t>
            </a:r>
            <a:r>
              <a:rPr lang="en-US" sz="2400" dirty="0">
                <a:latin typeface="Times New Roman" pitchFamily="18" charset="0"/>
                <a:cs typeface="Times New Roman" pitchFamily="18" charset="0"/>
              </a:rPr>
              <a:t>Wingless Penguin is about </a:t>
            </a:r>
            <a:r>
              <a:rPr lang="en-US" sz="2400" u="sng" dirty="0">
                <a:latin typeface="Times New Roman" pitchFamily="18" charset="0"/>
                <a:cs typeface="Times New Roman" pitchFamily="18" charset="0"/>
              </a:rPr>
              <a:t>the adventure of a child penguin who has no win</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 ___________________________________________________	</a:t>
            </a:r>
          </a:p>
        </p:txBody>
      </p:sp>
      <p:sp>
        <p:nvSpPr>
          <p:cNvPr id="10" name="TextBox 9"/>
          <p:cNvSpPr txBox="1"/>
          <p:nvPr/>
        </p:nvSpPr>
        <p:spPr>
          <a:xfrm>
            <a:off x="76200" y="3315058"/>
            <a:ext cx="9144000" cy="1200329"/>
          </a:xfrm>
          <a:prstGeom prst="rect">
            <a:avLst/>
          </a:prstGeom>
          <a:noFill/>
        </p:spPr>
        <p:txBody>
          <a:bodyPr wrap="square" rtlCol="0">
            <a:spAutoFit/>
          </a:bodyPr>
          <a:lstStyle/>
          <a:p>
            <a:r>
              <a:rPr lang="en-US" sz="2400" dirty="0" smtClean="0">
                <a:latin typeface="Times New Roman" pitchFamily="18" charset="0"/>
                <a:cs typeface="Times New Roman" pitchFamily="18" charset="0"/>
              </a:rPr>
              <a:t>49. Children </a:t>
            </a:r>
            <a:r>
              <a:rPr lang="en-US" sz="2400" dirty="0">
                <a:latin typeface="Times New Roman" pitchFamily="18" charset="0"/>
                <a:cs typeface="Times New Roman" pitchFamily="18" charset="0"/>
              </a:rPr>
              <a:t>love the Wingless Penguin series </a:t>
            </a:r>
            <a:r>
              <a:rPr lang="en-US" sz="2400" u="sng" dirty="0">
                <a:latin typeface="Times New Roman" pitchFamily="18" charset="0"/>
                <a:cs typeface="Times New Roman" pitchFamily="18" charset="0"/>
              </a:rPr>
              <a:t>because the child penguin is so cute, clever, and funny</a:t>
            </a:r>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___________________________________________________	</a:t>
            </a:r>
          </a:p>
        </p:txBody>
      </p:sp>
      <p:sp>
        <p:nvSpPr>
          <p:cNvPr id="11" name="TextBox 10"/>
          <p:cNvSpPr txBox="1"/>
          <p:nvPr/>
        </p:nvSpPr>
        <p:spPr>
          <a:xfrm>
            <a:off x="76200" y="4648200"/>
            <a:ext cx="9144000" cy="830997"/>
          </a:xfrm>
          <a:prstGeom prst="rect">
            <a:avLst/>
          </a:prstGeom>
          <a:noFill/>
        </p:spPr>
        <p:txBody>
          <a:bodyPr wrap="square" rtlCol="0">
            <a:spAutoFit/>
          </a:bodyPr>
          <a:lstStyle/>
          <a:p>
            <a:r>
              <a:rPr lang="en-US" sz="2400" dirty="0" smtClean="0">
                <a:latin typeface="Times New Roman" pitchFamily="18" charset="0"/>
                <a:cs typeface="Times New Roman" pitchFamily="18" charset="0"/>
              </a:rPr>
              <a:t>50. The </a:t>
            </a:r>
            <a:r>
              <a:rPr lang="en-US" sz="2400" dirty="0" err="1">
                <a:latin typeface="Times New Roman" pitchFamily="18" charset="0"/>
                <a:cs typeface="Times New Roman" pitchFamily="18" charset="0"/>
              </a:rPr>
              <a:t>programme</a:t>
            </a:r>
            <a:r>
              <a:rPr lang="en-US" sz="2400" dirty="0">
                <a:latin typeface="Times New Roman" pitchFamily="18" charset="0"/>
                <a:cs typeface="Times New Roman" pitchFamily="18" charset="0"/>
              </a:rPr>
              <a:t> is on </a:t>
            </a:r>
            <a:r>
              <a:rPr lang="en-US" sz="2400" u="sng" dirty="0">
                <a:latin typeface="Times New Roman" pitchFamily="18" charset="0"/>
                <a:cs typeface="Times New Roman" pitchFamily="18" charset="0"/>
              </a:rPr>
              <a:t>the Disney Channel</a:t>
            </a:r>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___________________________________________________</a:t>
            </a:r>
          </a:p>
        </p:txBody>
      </p:sp>
    </p:spTree>
    <p:extLst>
      <p:ext uri="{BB962C8B-B14F-4D97-AF65-F5344CB8AC3E}">
        <p14:creationId xmlns:p14="http://schemas.microsoft.com/office/powerpoint/2010/main" val="4029722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1081</TotalTime>
  <Words>1803</Words>
  <Application>Microsoft Office PowerPoint</Application>
  <PresentationFormat>On-screen Show (4:3)</PresentationFormat>
  <Paragraphs>431</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NGUYET</dc:creator>
  <cp:lastModifiedBy>Windows User</cp:lastModifiedBy>
  <cp:revision>75</cp:revision>
  <dcterms:created xsi:type="dcterms:W3CDTF">2006-08-16T00:00:00Z</dcterms:created>
  <dcterms:modified xsi:type="dcterms:W3CDTF">2020-03-02T10:03:33Z</dcterms:modified>
</cp:coreProperties>
</file>